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Glacial Indifference Bold" charset="1" panose="00000800000000000000"/>
      <p:regular r:id="rId40"/>
    </p:embeddedFont>
    <p:embeddedFont>
      <p:font typeface="Glacial Indifference" charset="1" panose="00000000000000000000"/>
      <p:regular r:id="rId41"/>
    </p:embeddedFont>
    <p:embeddedFont>
      <p:font typeface="Oswald Bold" charset="1" panose="000008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png" Type="http://schemas.openxmlformats.org/officeDocument/2006/relationships/image"/><Relationship Id="rId4" Target="../media/image3.gif" Type="http://schemas.openxmlformats.org/officeDocument/2006/relationships/image"/><Relationship Id="rId5" Target="../media/image4.gif"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gif"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gif"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015499" y="8931190"/>
            <a:ext cx="5920273" cy="1776082"/>
          </a:xfrm>
          <a:prstGeom prst="rect">
            <a:avLst/>
          </a:prstGeom>
        </p:spPr>
      </p:pic>
      <p:grpSp>
        <p:nvGrpSpPr>
          <p:cNvPr name="Group 3" id="3"/>
          <p:cNvGrpSpPr/>
          <p:nvPr/>
        </p:nvGrpSpPr>
        <p:grpSpPr>
          <a:xfrm rot="0">
            <a:off x="1000125" y="939219"/>
            <a:ext cx="327110" cy="3271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CC56B"/>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3152"/>
                </a:lnSpc>
              </a:pPr>
            </a:p>
          </p:txBody>
        </p:sp>
      </p:grpSp>
      <p:grpSp>
        <p:nvGrpSpPr>
          <p:cNvPr name="Group 6" id="6"/>
          <p:cNvGrpSpPr/>
          <p:nvPr/>
        </p:nvGrpSpPr>
        <p:grpSpPr>
          <a:xfrm rot="0">
            <a:off x="1449954" y="939219"/>
            <a:ext cx="327110" cy="32711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DEBE6"/>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152"/>
                </a:lnSpc>
              </a:pPr>
            </a:p>
          </p:txBody>
        </p:sp>
      </p:grpSp>
      <p:sp>
        <p:nvSpPr>
          <p:cNvPr name="Freeform 9" id="9"/>
          <p:cNvSpPr/>
          <p:nvPr/>
        </p:nvSpPr>
        <p:spPr>
          <a:xfrm flipH="false" flipV="false" rot="0">
            <a:off x="11436999" y="2626572"/>
            <a:ext cx="6113181" cy="5691297"/>
          </a:xfrm>
          <a:custGeom>
            <a:avLst/>
            <a:gdLst/>
            <a:ahLst/>
            <a:cxnLst/>
            <a:rect r="r" b="b" t="t" l="l"/>
            <a:pathLst>
              <a:path h="5691297" w="6113181">
                <a:moveTo>
                  <a:pt x="0" y="0"/>
                </a:moveTo>
                <a:lnTo>
                  <a:pt x="6113181" y="0"/>
                </a:lnTo>
                <a:lnTo>
                  <a:pt x="6113181" y="5691297"/>
                </a:lnTo>
                <a:lnTo>
                  <a:pt x="0" y="5691297"/>
                </a:lnTo>
                <a:lnTo>
                  <a:pt x="0" y="0"/>
                </a:lnTo>
                <a:close/>
              </a:path>
            </a:pathLst>
          </a:custGeom>
          <a:blipFill>
            <a:blip r:embed="rId3"/>
            <a:stretch>
              <a:fillRect l="0" t="0" r="0" b="0"/>
            </a:stretch>
          </a:blipFill>
        </p:spPr>
      </p:sp>
      <p:pic>
        <p:nvPicPr>
          <p:cNvPr name="Picture 10" id="10"/>
          <p:cNvPicPr>
            <a:picLocks noChangeAspect="true"/>
          </p:cNvPicPr>
          <p:nvPr/>
        </p:nvPicPr>
        <p:blipFill>
          <a:blip r:embed="rId4"/>
          <a:srcRect l="0" t="0" r="0" b="0"/>
          <a:stretch>
            <a:fillRect/>
          </a:stretch>
        </p:blipFill>
        <p:spPr>
          <a:xfrm flipH="false" flipV="false" rot="1076895">
            <a:off x="16163380" y="1355110"/>
            <a:ext cx="2191839" cy="2421922"/>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2330724">
            <a:off x="11541353" y="1208277"/>
            <a:ext cx="1544633" cy="2464339"/>
          </a:xfrm>
          <a:prstGeom prst="rect">
            <a:avLst/>
          </a:prstGeom>
        </p:spPr>
      </p:pic>
      <p:sp>
        <p:nvSpPr>
          <p:cNvPr name="Freeform 12" id="12"/>
          <p:cNvSpPr/>
          <p:nvPr/>
        </p:nvSpPr>
        <p:spPr>
          <a:xfrm flipH="false" flipV="false" rot="0">
            <a:off x="16158731" y="-95250"/>
            <a:ext cx="2201138" cy="1572241"/>
          </a:xfrm>
          <a:custGeom>
            <a:avLst/>
            <a:gdLst/>
            <a:ahLst/>
            <a:cxnLst/>
            <a:rect r="r" b="b" t="t" l="l"/>
            <a:pathLst>
              <a:path h="1572241" w="2201138">
                <a:moveTo>
                  <a:pt x="0" y="0"/>
                </a:moveTo>
                <a:lnTo>
                  <a:pt x="2201138" y="0"/>
                </a:lnTo>
                <a:lnTo>
                  <a:pt x="2201138" y="1572241"/>
                </a:lnTo>
                <a:lnTo>
                  <a:pt x="0" y="1572241"/>
                </a:lnTo>
                <a:lnTo>
                  <a:pt x="0" y="0"/>
                </a:lnTo>
                <a:close/>
              </a:path>
            </a:pathLst>
          </a:custGeom>
          <a:blipFill>
            <a:blip r:embed="rId6"/>
            <a:stretch>
              <a:fillRect l="0" t="0" r="0" b="0"/>
            </a:stretch>
          </a:blipFill>
        </p:spPr>
      </p:sp>
      <p:sp>
        <p:nvSpPr>
          <p:cNvPr name="TextBox 13" id="13"/>
          <p:cNvSpPr txBox="true"/>
          <p:nvPr/>
        </p:nvSpPr>
        <p:spPr>
          <a:xfrm rot="0">
            <a:off x="933450" y="1617167"/>
            <a:ext cx="10100407" cy="4533774"/>
          </a:xfrm>
          <a:prstGeom prst="rect">
            <a:avLst/>
          </a:prstGeom>
        </p:spPr>
        <p:txBody>
          <a:bodyPr anchor="t" rtlCol="false" tIns="0" lIns="0" bIns="0" rIns="0">
            <a:spAutoFit/>
          </a:bodyPr>
          <a:lstStyle/>
          <a:p>
            <a:pPr algn="l">
              <a:lnSpc>
                <a:spcPts val="11681"/>
              </a:lnSpc>
            </a:pPr>
            <a:r>
              <a:rPr lang="en-US" sz="12296" spc="-258" b="true">
                <a:solidFill>
                  <a:srgbClr val="FFFFFE"/>
                </a:solidFill>
                <a:latin typeface="Glacial Indifference Bold"/>
                <a:ea typeface="Glacial Indifference Bold"/>
                <a:cs typeface="Glacial Indifference Bold"/>
                <a:sym typeface="Glacial Indifference Bold"/>
              </a:rPr>
              <a:t>Human Stress Detection &amp; Prediction</a:t>
            </a:r>
          </a:p>
        </p:txBody>
      </p:sp>
      <p:sp>
        <p:nvSpPr>
          <p:cNvPr name="TextBox 14" id="14"/>
          <p:cNvSpPr txBox="true"/>
          <p:nvPr/>
        </p:nvSpPr>
        <p:spPr>
          <a:xfrm rot="0">
            <a:off x="1899783" y="996369"/>
            <a:ext cx="4150545" cy="279485"/>
          </a:xfrm>
          <a:prstGeom prst="rect">
            <a:avLst/>
          </a:prstGeom>
        </p:spPr>
        <p:txBody>
          <a:bodyPr anchor="t" rtlCol="false" tIns="0" lIns="0" bIns="0" rIns="0">
            <a:spAutoFit/>
          </a:bodyPr>
          <a:lstStyle/>
          <a:p>
            <a:pPr algn="l">
              <a:lnSpc>
                <a:spcPts val="2092"/>
              </a:lnSpc>
            </a:pPr>
            <a:r>
              <a:rPr lang="en-US" b="true" sz="2202" spc="301">
                <a:solidFill>
                  <a:srgbClr val="FFFFFE"/>
                </a:solidFill>
                <a:latin typeface="Glacial Indifference Bold"/>
                <a:ea typeface="Glacial Indifference Bold"/>
                <a:cs typeface="Glacial Indifference Bold"/>
                <a:sym typeface="Glacial Indifference Bold"/>
              </a:rPr>
              <a:t>TEAM 01 - ANKIT KUMAR</a:t>
            </a:r>
          </a:p>
        </p:txBody>
      </p:sp>
      <p:sp>
        <p:nvSpPr>
          <p:cNvPr name="TextBox 15" id="15"/>
          <p:cNvSpPr txBox="true"/>
          <p:nvPr/>
        </p:nvSpPr>
        <p:spPr>
          <a:xfrm rot="0">
            <a:off x="1009650" y="6015130"/>
            <a:ext cx="8567504" cy="328771"/>
          </a:xfrm>
          <a:prstGeom prst="rect">
            <a:avLst/>
          </a:prstGeom>
        </p:spPr>
        <p:txBody>
          <a:bodyPr anchor="t" rtlCol="false" tIns="0" lIns="0" bIns="0" rIns="0">
            <a:spAutoFit/>
          </a:bodyPr>
          <a:lstStyle/>
          <a:p>
            <a:pPr algn="l">
              <a:lnSpc>
                <a:spcPts val="2427"/>
              </a:lnSpc>
            </a:pPr>
            <a:r>
              <a:rPr lang="en-US" sz="2554" spc="-53">
                <a:solidFill>
                  <a:srgbClr val="FFFFFE"/>
                </a:solidFill>
                <a:latin typeface="Glacial Indifference"/>
                <a:ea typeface="Glacial Indifference"/>
                <a:cs typeface="Glacial Indifference"/>
                <a:sym typeface="Glacial Indifference"/>
              </a:rPr>
              <a:t>Using ANN</a:t>
            </a:r>
          </a:p>
        </p:txBody>
      </p:sp>
      <p:sp>
        <p:nvSpPr>
          <p:cNvPr name="TextBox 16" id="16"/>
          <p:cNvSpPr txBox="true"/>
          <p:nvPr/>
        </p:nvSpPr>
        <p:spPr>
          <a:xfrm rot="0">
            <a:off x="971550" y="7204758"/>
            <a:ext cx="5285332" cy="2482211"/>
          </a:xfrm>
          <a:prstGeom prst="rect">
            <a:avLst/>
          </a:prstGeom>
        </p:spPr>
        <p:txBody>
          <a:bodyPr anchor="t" rtlCol="false" tIns="0" lIns="0" bIns="0" rIns="0">
            <a:spAutoFit/>
          </a:bodyPr>
          <a:lstStyle/>
          <a:p>
            <a:pPr algn="l" marL="572908" indent="-286454" lvl="1">
              <a:lnSpc>
                <a:spcPts val="2839"/>
              </a:lnSpc>
              <a:buAutoNum type="arabicPeriod" startAt="1"/>
            </a:pPr>
            <a:r>
              <a:rPr lang="en-US" sz="2653" spc="37">
                <a:solidFill>
                  <a:srgbClr val="FFFFFE"/>
                </a:solidFill>
                <a:latin typeface="Glacial Indifference"/>
                <a:ea typeface="Glacial Indifference"/>
                <a:cs typeface="Glacial Indifference"/>
                <a:sym typeface="Glacial Indifference"/>
              </a:rPr>
              <a:t> Ankit Kumar - (Team Leader)</a:t>
            </a:r>
          </a:p>
          <a:p>
            <a:pPr algn="l" marL="572908" indent="-286454" lvl="1">
              <a:lnSpc>
                <a:spcPts val="2839"/>
              </a:lnSpc>
              <a:buAutoNum type="arabicPeriod" startAt="1"/>
            </a:pPr>
            <a:r>
              <a:rPr lang="en-US" sz="2653" spc="37">
                <a:solidFill>
                  <a:srgbClr val="FFFFFE"/>
                </a:solidFill>
                <a:latin typeface="Glacial Indifference"/>
                <a:ea typeface="Glacial Indifference"/>
                <a:cs typeface="Glacial Indifference"/>
                <a:sym typeface="Glacial Indifference"/>
              </a:rPr>
              <a:t> Kishore Batchala</a:t>
            </a:r>
          </a:p>
          <a:p>
            <a:pPr algn="l" marL="572908" indent="-286454" lvl="1">
              <a:lnSpc>
                <a:spcPts val="2839"/>
              </a:lnSpc>
              <a:buAutoNum type="arabicPeriod" startAt="1"/>
            </a:pPr>
            <a:r>
              <a:rPr lang="en-US" sz="2653" spc="37">
                <a:solidFill>
                  <a:srgbClr val="FFFFFE"/>
                </a:solidFill>
                <a:latin typeface="Glacial Indifference"/>
                <a:ea typeface="Glacial Indifference"/>
                <a:cs typeface="Glacial Indifference"/>
                <a:sym typeface="Glacial Indifference"/>
              </a:rPr>
              <a:t> Sheggari Pooja Goud</a:t>
            </a:r>
          </a:p>
          <a:p>
            <a:pPr algn="l" marL="572908" indent="-286454" lvl="1">
              <a:lnSpc>
                <a:spcPts val="2839"/>
              </a:lnSpc>
              <a:buAutoNum type="arabicPeriod" startAt="1"/>
            </a:pPr>
            <a:r>
              <a:rPr lang="en-US" sz="2653" spc="37">
                <a:solidFill>
                  <a:srgbClr val="FFFFFE"/>
                </a:solidFill>
                <a:latin typeface="Glacial Indifference"/>
                <a:ea typeface="Glacial Indifference"/>
                <a:cs typeface="Glacial Indifference"/>
                <a:sym typeface="Glacial Indifference"/>
              </a:rPr>
              <a:t> Amrutha Tamada</a:t>
            </a:r>
          </a:p>
          <a:p>
            <a:pPr algn="l" marL="572908" indent="-286454" lvl="1">
              <a:lnSpc>
                <a:spcPts val="2839"/>
              </a:lnSpc>
              <a:buAutoNum type="arabicPeriod" startAt="1"/>
            </a:pPr>
            <a:r>
              <a:rPr lang="en-US" sz="2653" spc="37">
                <a:solidFill>
                  <a:srgbClr val="FFFFFE"/>
                </a:solidFill>
                <a:latin typeface="Glacial Indifference"/>
                <a:ea typeface="Glacial Indifference"/>
                <a:cs typeface="Glacial Indifference"/>
                <a:sym typeface="Glacial Indifference"/>
              </a:rPr>
              <a:t> Anand Panda</a:t>
            </a:r>
          </a:p>
          <a:p>
            <a:pPr algn="l" marL="572908" indent="-286454" lvl="1">
              <a:lnSpc>
                <a:spcPts val="2839"/>
              </a:lnSpc>
              <a:buAutoNum type="arabicPeriod" startAt="1"/>
            </a:pPr>
            <a:r>
              <a:rPr lang="en-US" sz="2653" spc="37">
                <a:solidFill>
                  <a:srgbClr val="FFFFFE"/>
                </a:solidFill>
                <a:latin typeface="Glacial Indifference"/>
                <a:ea typeface="Glacial Indifference"/>
                <a:cs typeface="Glacial Indifference"/>
                <a:sym typeface="Glacial Indifference"/>
              </a:rPr>
              <a:t> Meera Iswar</a:t>
            </a:r>
          </a:p>
          <a:p>
            <a:pPr algn="l" marL="572908" indent="-286454" lvl="1">
              <a:lnSpc>
                <a:spcPts val="2839"/>
              </a:lnSpc>
              <a:buAutoNum type="arabicPeriod" startAt="1"/>
            </a:pPr>
            <a:r>
              <a:rPr lang="en-US" sz="2653" spc="37">
                <a:solidFill>
                  <a:srgbClr val="FFFFFE"/>
                </a:solidFill>
                <a:latin typeface="Glacial Indifference"/>
                <a:ea typeface="Glacial Indifference"/>
                <a:cs typeface="Glacial Indifference"/>
                <a:sym typeface="Glacial Indifference"/>
              </a:rPr>
              <a:t> Naga Sai Ganesh</a:t>
            </a:r>
          </a:p>
        </p:txBody>
      </p:sp>
      <p:sp>
        <p:nvSpPr>
          <p:cNvPr name="TextBox 17" id="17"/>
          <p:cNvSpPr txBox="true"/>
          <p:nvPr/>
        </p:nvSpPr>
        <p:spPr>
          <a:xfrm rot="0">
            <a:off x="1070876" y="6731208"/>
            <a:ext cx="7702161" cy="336922"/>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Team Members: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4111245" y="4768040"/>
            <a:ext cx="10065510"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 Artificial Neural Network (ANN) Model Design</a:t>
            </a:r>
          </a:p>
        </p:txBody>
      </p:sp>
      <p:sp>
        <p:nvSpPr>
          <p:cNvPr name="TextBox 4" id="4"/>
          <p:cNvSpPr txBox="true"/>
          <p:nvPr/>
        </p:nvSpPr>
        <p:spPr>
          <a:xfrm rot="0">
            <a:off x="7993284" y="4184476"/>
            <a:ext cx="2461416"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348735" y="5388627"/>
            <a:ext cx="7618101" cy="4570860"/>
          </a:xfrm>
          <a:custGeom>
            <a:avLst/>
            <a:gdLst/>
            <a:ahLst/>
            <a:cxnLst/>
            <a:rect r="r" b="b" t="t" l="l"/>
            <a:pathLst>
              <a:path h="4570860" w="7618101">
                <a:moveTo>
                  <a:pt x="0" y="0"/>
                </a:moveTo>
                <a:lnTo>
                  <a:pt x="7618101" y="0"/>
                </a:lnTo>
                <a:lnTo>
                  <a:pt x="7618101" y="4570860"/>
                </a:lnTo>
                <a:lnTo>
                  <a:pt x="0" y="4570860"/>
                </a:lnTo>
                <a:lnTo>
                  <a:pt x="0" y="0"/>
                </a:lnTo>
                <a:close/>
              </a:path>
            </a:pathLst>
          </a:custGeom>
          <a:blipFill>
            <a:blip r:embed="rId2"/>
            <a:stretch>
              <a:fillRect l="0" t="0" r="0" b="0"/>
            </a:stretch>
          </a:blipFill>
          <a:ln w="19050" cap="sq">
            <a:solidFill>
              <a:srgbClr val="FFFFFE"/>
            </a:solidFill>
            <a:prstDash val="solid"/>
            <a:miter/>
          </a:ln>
        </p:spPr>
      </p:sp>
      <p:sp>
        <p:nvSpPr>
          <p:cNvPr name="Freeform 3" id="3"/>
          <p:cNvSpPr/>
          <p:nvPr/>
        </p:nvSpPr>
        <p:spPr>
          <a:xfrm flipH="false" flipV="false" rot="0">
            <a:off x="528289" y="1414255"/>
            <a:ext cx="9658329" cy="4527342"/>
          </a:xfrm>
          <a:custGeom>
            <a:avLst/>
            <a:gdLst/>
            <a:ahLst/>
            <a:cxnLst/>
            <a:rect r="r" b="b" t="t" l="l"/>
            <a:pathLst>
              <a:path h="4527342" w="9658329">
                <a:moveTo>
                  <a:pt x="0" y="0"/>
                </a:moveTo>
                <a:lnTo>
                  <a:pt x="9658329" y="0"/>
                </a:lnTo>
                <a:lnTo>
                  <a:pt x="9658329" y="4527341"/>
                </a:lnTo>
                <a:lnTo>
                  <a:pt x="0" y="4527341"/>
                </a:lnTo>
                <a:lnTo>
                  <a:pt x="0" y="0"/>
                </a:lnTo>
                <a:close/>
              </a:path>
            </a:pathLst>
          </a:custGeom>
          <a:blipFill>
            <a:blip r:embed="rId3"/>
            <a:stretch>
              <a:fillRect l="0" t="0" r="0" b="0"/>
            </a:stretch>
          </a:blipFill>
          <a:ln w="19050" cap="sq">
            <a:solidFill>
              <a:srgbClr val="FFFFFE"/>
            </a:solidFill>
            <a:prstDash val="solid"/>
            <a:miter/>
          </a:ln>
        </p:spPr>
      </p:sp>
      <p:sp>
        <p:nvSpPr>
          <p:cNvPr name="TextBox 4" id="4"/>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 </a:t>
            </a:r>
            <a:r>
              <a:rPr lang="en-US" sz="3890" spc="-81" b="true">
                <a:solidFill>
                  <a:srgbClr val="F0C808"/>
                </a:solidFill>
                <a:latin typeface="Glacial Indifference Bold"/>
                <a:ea typeface="Glacial Indifference Bold"/>
                <a:cs typeface="Glacial Indifference Bold"/>
                <a:sym typeface="Glacial Indifference Bold"/>
              </a:rPr>
              <a:t>Artificial Neural Network (ANN) Model Design</a:t>
            </a:r>
          </a:p>
        </p:txBody>
      </p:sp>
      <p:sp>
        <p:nvSpPr>
          <p:cNvPr name="TextBox 5" id="5"/>
          <p:cNvSpPr txBox="true"/>
          <p:nvPr/>
        </p:nvSpPr>
        <p:spPr>
          <a:xfrm rot="0">
            <a:off x="528289" y="6274971"/>
            <a:ext cx="9658329" cy="3082469"/>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 The ANN architecture consisted of:</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Input layer: Accepting multiple health parameters like heart rate and respiratory rate.</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Hidden layers: Implementing non-linear transformations to capture complex patterns in the data.</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Output layer: A binary classifier that predicts either ‘Stressed’ or ‘Not Stressed.’</a:t>
            </a:r>
          </a:p>
        </p:txBody>
      </p:sp>
      <p:sp>
        <p:nvSpPr>
          <p:cNvPr name="TextBox 6" id="6"/>
          <p:cNvSpPr txBox="true"/>
          <p:nvPr/>
        </p:nvSpPr>
        <p:spPr>
          <a:xfrm rot="0">
            <a:off x="10348735" y="1366630"/>
            <a:ext cx="7293276" cy="3525073"/>
          </a:xfrm>
          <a:prstGeom prst="rect">
            <a:avLst/>
          </a:prstGeom>
        </p:spPr>
        <p:txBody>
          <a:bodyPr anchor="t" rtlCol="false" tIns="0" lIns="0" bIns="0" rIns="0">
            <a:spAutoFit/>
          </a:bodyPr>
          <a:lstStyle/>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Let’s start with a quick overview of the model’s architecture. This ANN is designed for binary classification, which means it predicts one of two possible outcomes: either Stress (0) or Not stress (1) based on various input features such as snoring rate, body temperature, heart rate, and others. Our model has three main components: the input layer, the hidden layers, and the output layer.</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613027" y="1343484"/>
            <a:ext cx="7298618" cy="3421227"/>
          </a:xfrm>
          <a:custGeom>
            <a:avLst/>
            <a:gdLst/>
            <a:ahLst/>
            <a:cxnLst/>
            <a:rect r="r" b="b" t="t" l="l"/>
            <a:pathLst>
              <a:path h="3421227" w="7298618">
                <a:moveTo>
                  <a:pt x="0" y="0"/>
                </a:moveTo>
                <a:lnTo>
                  <a:pt x="7298617" y="0"/>
                </a:lnTo>
                <a:lnTo>
                  <a:pt x="7298617" y="3421227"/>
                </a:lnTo>
                <a:lnTo>
                  <a:pt x="0" y="3421227"/>
                </a:lnTo>
                <a:lnTo>
                  <a:pt x="0" y="0"/>
                </a:lnTo>
                <a:close/>
              </a:path>
            </a:pathLst>
          </a:custGeom>
          <a:blipFill>
            <a:blip r:embed="rId2"/>
            <a:stretch>
              <a:fillRect l="0" t="0" r="0" b="0"/>
            </a:stretch>
          </a:blipFill>
          <a:ln w="19050" cap="sq">
            <a:solidFill>
              <a:srgbClr val="FFFFFE"/>
            </a:solidFill>
            <a:prstDash val="solid"/>
            <a:miter/>
          </a:ln>
        </p:spPr>
      </p:sp>
      <p:sp>
        <p:nvSpPr>
          <p:cNvPr name="Freeform 3" id="3"/>
          <p:cNvSpPr/>
          <p:nvPr/>
        </p:nvSpPr>
        <p:spPr>
          <a:xfrm flipH="false" flipV="false" rot="0">
            <a:off x="10613027" y="5054465"/>
            <a:ext cx="7310345" cy="4194310"/>
          </a:xfrm>
          <a:custGeom>
            <a:avLst/>
            <a:gdLst/>
            <a:ahLst/>
            <a:cxnLst/>
            <a:rect r="r" b="b" t="t" l="l"/>
            <a:pathLst>
              <a:path h="4194310" w="7310345">
                <a:moveTo>
                  <a:pt x="0" y="0"/>
                </a:moveTo>
                <a:lnTo>
                  <a:pt x="7310344" y="0"/>
                </a:lnTo>
                <a:lnTo>
                  <a:pt x="7310344" y="4194310"/>
                </a:lnTo>
                <a:lnTo>
                  <a:pt x="0" y="4194310"/>
                </a:lnTo>
                <a:lnTo>
                  <a:pt x="0" y="0"/>
                </a:lnTo>
                <a:close/>
              </a:path>
            </a:pathLst>
          </a:custGeom>
          <a:blipFill>
            <a:blip r:embed="rId3"/>
            <a:stretch>
              <a:fillRect l="0" t="0" r="0" b="0"/>
            </a:stretch>
          </a:blipFill>
        </p:spPr>
      </p:sp>
      <p:sp>
        <p:nvSpPr>
          <p:cNvPr name="TextBox 4" id="4"/>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 </a:t>
            </a:r>
            <a:r>
              <a:rPr lang="en-US" sz="3890" spc="-81" b="true">
                <a:solidFill>
                  <a:srgbClr val="F0C808"/>
                </a:solidFill>
                <a:latin typeface="Glacial Indifference Bold"/>
                <a:ea typeface="Glacial Indifference Bold"/>
                <a:cs typeface="Glacial Indifference Bold"/>
                <a:sym typeface="Glacial Indifference Bold"/>
              </a:rPr>
              <a:t>Artificial Neural Network (ANN) Model Design</a:t>
            </a:r>
          </a:p>
        </p:txBody>
      </p:sp>
      <p:sp>
        <p:nvSpPr>
          <p:cNvPr name="TextBox 5" id="5"/>
          <p:cNvSpPr txBox="true"/>
          <p:nvPr/>
        </p:nvSpPr>
        <p:spPr>
          <a:xfrm rot="0">
            <a:off x="528289" y="1354397"/>
            <a:ext cx="9658329" cy="4674985"/>
          </a:xfrm>
          <a:prstGeom prst="rect">
            <a:avLst/>
          </a:prstGeom>
        </p:spPr>
        <p:txBody>
          <a:bodyPr anchor="t" rtlCol="false" tIns="0" lIns="0" bIns="0" rIns="0">
            <a:spAutoFit/>
          </a:bodyPr>
          <a:lstStyle/>
          <a:p>
            <a:pPr algn="l">
              <a:lnSpc>
                <a:spcPts val="4053"/>
              </a:lnSpc>
            </a:pPr>
            <a:r>
              <a:rPr lang="en-US" sz="2895" spc="-60" b="true">
                <a:solidFill>
                  <a:srgbClr val="FFFFFE"/>
                </a:solidFill>
                <a:latin typeface="Glacial Indifference Bold"/>
                <a:ea typeface="Glacial Indifference Bold"/>
                <a:cs typeface="Glacial Indifference Bold"/>
                <a:sym typeface="Glacial Indifference Bold"/>
              </a:rPr>
              <a:t>Compilation of the Model</a:t>
            </a:r>
          </a:p>
          <a:p>
            <a:pPr algn="l">
              <a:lnSpc>
                <a:spcPts val="4053"/>
              </a:lnSpc>
            </a:pPr>
          </a:p>
          <a:p>
            <a:pPr algn="l">
              <a:lnSpc>
                <a:spcPts val="4053"/>
              </a:lnSpc>
            </a:pPr>
            <a:r>
              <a:rPr lang="en-US" sz="2895" spc="-60">
                <a:solidFill>
                  <a:srgbClr val="FFFFFE"/>
                </a:solidFill>
                <a:latin typeface="Glacial Indifference"/>
                <a:ea typeface="Glacial Indifference"/>
                <a:cs typeface="Glacial Indifference"/>
                <a:sym typeface="Glacial Indifference"/>
              </a:rPr>
              <a:t>we compile the model using the Adam optimizer.</a:t>
            </a:r>
          </a:p>
          <a:p>
            <a:pPr algn="l">
              <a:lnSpc>
                <a:spcPts val="4053"/>
              </a:lnSpc>
            </a:pP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The </a:t>
            </a:r>
            <a:r>
              <a:rPr lang="en-US" b="true" sz="2495" spc="-52">
                <a:solidFill>
                  <a:srgbClr val="FFFFFE"/>
                </a:solidFill>
                <a:latin typeface="Glacial Indifference Bold"/>
                <a:ea typeface="Glacial Indifference Bold"/>
                <a:cs typeface="Glacial Indifference Bold"/>
                <a:sym typeface="Glacial Indifference Bold"/>
              </a:rPr>
              <a:t>Adam optimizer</a:t>
            </a:r>
            <a:r>
              <a:rPr lang="en-US" sz="2495" spc="-52">
                <a:solidFill>
                  <a:srgbClr val="FFFFFE"/>
                </a:solidFill>
                <a:latin typeface="Glacial Indifference"/>
                <a:ea typeface="Glacial Indifference"/>
                <a:cs typeface="Glacial Indifference"/>
                <a:sym typeface="Glacial Indifference"/>
              </a:rPr>
              <a:t> adjusts the weights of the model to minimize the loss function during training.</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Th</a:t>
            </a:r>
            <a:r>
              <a:rPr lang="en-US" sz="2495" spc="-52">
                <a:solidFill>
                  <a:srgbClr val="FFFFFE"/>
                </a:solidFill>
                <a:latin typeface="Glacial Indifference"/>
                <a:ea typeface="Glacial Indifference"/>
                <a:cs typeface="Glacial Indifference"/>
                <a:sym typeface="Glacial Indifference"/>
              </a:rPr>
              <a:t>e </a:t>
            </a:r>
            <a:r>
              <a:rPr lang="en-US" b="true" sz="2495" spc="-52">
                <a:solidFill>
                  <a:srgbClr val="FFFFFE"/>
                </a:solidFill>
                <a:latin typeface="Glacial Indifference Bold"/>
                <a:ea typeface="Glacial Indifference Bold"/>
                <a:cs typeface="Glacial Indifference Bold"/>
                <a:sym typeface="Glacial Indifference Bold"/>
              </a:rPr>
              <a:t>loss function</a:t>
            </a:r>
            <a:r>
              <a:rPr lang="en-US" sz="2495" spc="-52">
                <a:solidFill>
                  <a:srgbClr val="FFFFFE"/>
                </a:solidFill>
                <a:latin typeface="Glacial Indifference"/>
                <a:ea typeface="Glacial Indifference"/>
                <a:cs typeface="Glacial Indifference"/>
                <a:sym typeface="Glacial Indifference"/>
              </a:rPr>
              <a:t> we use is binary cross-entropy, which is suitable for binary classification tasks like ours.</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To measure performance, we track the accuracy of the model during training, which tells us how many predictions were correct.</a:t>
            </a:r>
          </a:p>
        </p:txBody>
      </p:sp>
      <p:sp>
        <p:nvSpPr>
          <p:cNvPr name="TextBox 6" id="6"/>
          <p:cNvSpPr txBox="true"/>
          <p:nvPr/>
        </p:nvSpPr>
        <p:spPr>
          <a:xfrm rot="0">
            <a:off x="528289" y="6362757"/>
            <a:ext cx="9812153" cy="1298690"/>
          </a:xfrm>
          <a:prstGeom prst="rect">
            <a:avLst/>
          </a:prstGeom>
        </p:spPr>
        <p:txBody>
          <a:bodyPr anchor="t" rtlCol="false" tIns="0" lIns="0" bIns="0" rIns="0">
            <a:spAutoFit/>
          </a:bodyPr>
          <a:lstStyle/>
          <a:p>
            <a:pPr algn="l" marL="538775" indent="-269387" lvl="1">
              <a:lnSpc>
                <a:spcPts val="3493"/>
              </a:lnSpc>
              <a:buFont typeface="Arial"/>
              <a:buChar char="•"/>
            </a:pPr>
            <a:r>
              <a:rPr lang="en-US" b="true" sz="2495" spc="-52">
                <a:solidFill>
                  <a:srgbClr val="FFFFFE"/>
                </a:solidFill>
                <a:latin typeface="Glacial Indifference Bold"/>
                <a:ea typeface="Glacial Indifference Bold"/>
                <a:cs typeface="Glacial Indifference Bold"/>
                <a:sym typeface="Glacial Indifference Bold"/>
              </a:rPr>
              <a:t>ReLU (Rectified Linear Unit)</a:t>
            </a:r>
            <a:r>
              <a:rPr lang="en-US" sz="2495" spc="-52">
                <a:solidFill>
                  <a:srgbClr val="FFFFFE"/>
                </a:solidFill>
                <a:latin typeface="Glacial Indifference"/>
                <a:ea typeface="Glacial Indifference"/>
                <a:cs typeface="Glacial Indifference"/>
                <a:sym typeface="Glacial Indifference"/>
              </a:rPr>
              <a:t> activation function, which is a popular choice because it allows the network to learn non-linear relationships, making it ideal for complex datasets like ours.</a:t>
            </a:r>
          </a:p>
        </p:txBody>
      </p:sp>
      <p:sp>
        <p:nvSpPr>
          <p:cNvPr name="TextBox 7" id="7"/>
          <p:cNvSpPr txBox="true"/>
          <p:nvPr/>
        </p:nvSpPr>
        <p:spPr>
          <a:xfrm rot="0">
            <a:off x="15691746" y="9335970"/>
            <a:ext cx="2231626" cy="306089"/>
          </a:xfrm>
          <a:prstGeom prst="rect">
            <a:avLst/>
          </a:prstGeom>
        </p:spPr>
        <p:txBody>
          <a:bodyPr anchor="t" rtlCol="false" tIns="0" lIns="0" bIns="0" rIns="0">
            <a:spAutoFit/>
          </a:bodyPr>
          <a:lstStyle/>
          <a:p>
            <a:pPr algn="l">
              <a:lnSpc>
                <a:spcPts val="2498"/>
              </a:lnSpc>
            </a:pPr>
            <a:r>
              <a:rPr lang="en-US" sz="1784" spc="-37">
                <a:solidFill>
                  <a:srgbClr val="FFFFFE"/>
                </a:solidFill>
                <a:latin typeface="Glacial Indifference"/>
                <a:ea typeface="Glacial Indifference"/>
                <a:cs typeface="Glacial Indifference"/>
                <a:sym typeface="Glacial Indifference"/>
              </a:rPr>
              <a:t>Sample Neural Network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4534263" y="4768040"/>
            <a:ext cx="9219474"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Training and Evaluation with Visualization</a:t>
            </a:r>
          </a:p>
        </p:txBody>
      </p:sp>
      <p:sp>
        <p:nvSpPr>
          <p:cNvPr name="TextBox 4" id="4"/>
          <p:cNvSpPr txBox="true"/>
          <p:nvPr/>
        </p:nvSpPr>
        <p:spPr>
          <a:xfrm rot="0">
            <a:off x="7993284" y="4184476"/>
            <a:ext cx="2461416"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528289" y="1555973"/>
            <a:ext cx="11640034" cy="785702"/>
          </a:xfrm>
          <a:custGeom>
            <a:avLst/>
            <a:gdLst/>
            <a:ahLst/>
            <a:cxnLst/>
            <a:rect r="r" b="b" t="t" l="l"/>
            <a:pathLst>
              <a:path h="785702" w="11640034">
                <a:moveTo>
                  <a:pt x="0" y="0"/>
                </a:moveTo>
                <a:lnTo>
                  <a:pt x="11640034" y="0"/>
                </a:lnTo>
                <a:lnTo>
                  <a:pt x="11640034" y="785702"/>
                </a:lnTo>
                <a:lnTo>
                  <a:pt x="0" y="785702"/>
                </a:lnTo>
                <a:lnTo>
                  <a:pt x="0" y="0"/>
                </a:lnTo>
                <a:close/>
              </a:path>
            </a:pathLst>
          </a:custGeom>
          <a:blipFill>
            <a:blip r:embed="rId2"/>
            <a:stretch>
              <a:fillRect l="0" t="0" r="0" b="0"/>
            </a:stretch>
          </a:blipFill>
          <a:ln w="19050" cap="sq">
            <a:solidFill>
              <a:srgbClr val="FFFFFE"/>
            </a:solidFill>
            <a:prstDash val="solid"/>
            <a:miter/>
          </a:ln>
        </p:spPr>
      </p:sp>
      <p:sp>
        <p:nvSpPr>
          <p:cNvPr name="Freeform 3" id="3"/>
          <p:cNvSpPr/>
          <p:nvPr/>
        </p:nvSpPr>
        <p:spPr>
          <a:xfrm flipH="false" flipV="false" rot="0">
            <a:off x="528289" y="2631666"/>
            <a:ext cx="5645109" cy="4452580"/>
          </a:xfrm>
          <a:custGeom>
            <a:avLst/>
            <a:gdLst/>
            <a:ahLst/>
            <a:cxnLst/>
            <a:rect r="r" b="b" t="t" l="l"/>
            <a:pathLst>
              <a:path h="4452580" w="5645109">
                <a:moveTo>
                  <a:pt x="0" y="0"/>
                </a:moveTo>
                <a:lnTo>
                  <a:pt x="5645109" y="0"/>
                </a:lnTo>
                <a:lnTo>
                  <a:pt x="5645109" y="4452580"/>
                </a:lnTo>
                <a:lnTo>
                  <a:pt x="0" y="4452580"/>
                </a:lnTo>
                <a:lnTo>
                  <a:pt x="0" y="0"/>
                </a:lnTo>
                <a:close/>
              </a:path>
            </a:pathLst>
          </a:custGeom>
          <a:blipFill>
            <a:blip r:embed="rId3"/>
            <a:stretch>
              <a:fillRect l="0" t="0" r="0" b="0"/>
            </a:stretch>
          </a:blipFill>
          <a:ln w="19050" cap="sq">
            <a:solidFill>
              <a:srgbClr val="000000"/>
            </a:solidFill>
            <a:prstDash val="solid"/>
            <a:miter/>
          </a:ln>
        </p:spPr>
      </p:sp>
      <p:sp>
        <p:nvSpPr>
          <p:cNvPr name="Freeform 4" id="4"/>
          <p:cNvSpPr/>
          <p:nvPr/>
        </p:nvSpPr>
        <p:spPr>
          <a:xfrm flipH="false" flipV="false" rot="0">
            <a:off x="6599393" y="2622141"/>
            <a:ext cx="5568930" cy="4462105"/>
          </a:xfrm>
          <a:custGeom>
            <a:avLst/>
            <a:gdLst/>
            <a:ahLst/>
            <a:cxnLst/>
            <a:rect r="r" b="b" t="t" l="l"/>
            <a:pathLst>
              <a:path h="4462105" w="5568930">
                <a:moveTo>
                  <a:pt x="0" y="0"/>
                </a:moveTo>
                <a:lnTo>
                  <a:pt x="5568930" y="0"/>
                </a:lnTo>
                <a:lnTo>
                  <a:pt x="5568930" y="4462105"/>
                </a:lnTo>
                <a:lnTo>
                  <a:pt x="0" y="4462105"/>
                </a:lnTo>
                <a:lnTo>
                  <a:pt x="0" y="0"/>
                </a:lnTo>
                <a:close/>
              </a:path>
            </a:pathLst>
          </a:custGeom>
          <a:blipFill>
            <a:blip r:embed="rId4"/>
            <a:stretch>
              <a:fillRect l="0" t="0" r="0" b="0"/>
            </a:stretch>
          </a:blipFill>
        </p:spPr>
      </p:sp>
      <p:sp>
        <p:nvSpPr>
          <p:cNvPr name="Freeform 5" id="5"/>
          <p:cNvSpPr/>
          <p:nvPr/>
        </p:nvSpPr>
        <p:spPr>
          <a:xfrm flipH="false" flipV="false" rot="0">
            <a:off x="528289" y="7398571"/>
            <a:ext cx="11640034" cy="1115999"/>
          </a:xfrm>
          <a:custGeom>
            <a:avLst/>
            <a:gdLst/>
            <a:ahLst/>
            <a:cxnLst/>
            <a:rect r="r" b="b" t="t" l="l"/>
            <a:pathLst>
              <a:path h="1115999" w="11640034">
                <a:moveTo>
                  <a:pt x="0" y="0"/>
                </a:moveTo>
                <a:lnTo>
                  <a:pt x="11640034" y="0"/>
                </a:lnTo>
                <a:lnTo>
                  <a:pt x="11640034" y="1116000"/>
                </a:lnTo>
                <a:lnTo>
                  <a:pt x="0" y="1116000"/>
                </a:lnTo>
                <a:lnTo>
                  <a:pt x="0" y="0"/>
                </a:lnTo>
                <a:close/>
              </a:path>
            </a:pathLst>
          </a:custGeom>
          <a:blipFill>
            <a:blip r:embed="rId5"/>
            <a:stretch>
              <a:fillRect l="0" t="-1498" r="0" b="-1498"/>
            </a:stretch>
          </a:blipFill>
          <a:ln w="19050" cap="sq">
            <a:solidFill>
              <a:srgbClr val="FFFFFE"/>
            </a:solidFill>
            <a:prstDash val="solid"/>
            <a:miter/>
          </a:ln>
        </p:spPr>
      </p:sp>
      <p:sp>
        <p:nvSpPr>
          <p:cNvPr name="Freeform 6" id="6"/>
          <p:cNvSpPr/>
          <p:nvPr/>
        </p:nvSpPr>
        <p:spPr>
          <a:xfrm flipH="false" flipV="false" rot="0">
            <a:off x="13935433" y="7084246"/>
            <a:ext cx="2885779" cy="2929725"/>
          </a:xfrm>
          <a:custGeom>
            <a:avLst/>
            <a:gdLst/>
            <a:ahLst/>
            <a:cxnLst/>
            <a:rect r="r" b="b" t="t" l="l"/>
            <a:pathLst>
              <a:path h="2929725" w="2885779">
                <a:moveTo>
                  <a:pt x="0" y="0"/>
                </a:moveTo>
                <a:lnTo>
                  <a:pt x="2885779" y="0"/>
                </a:lnTo>
                <a:lnTo>
                  <a:pt x="2885779" y="2929725"/>
                </a:lnTo>
                <a:lnTo>
                  <a:pt x="0" y="2929725"/>
                </a:lnTo>
                <a:lnTo>
                  <a:pt x="0" y="0"/>
                </a:lnTo>
                <a:close/>
              </a:path>
            </a:pathLst>
          </a:custGeom>
          <a:blipFill>
            <a:blip r:embed="rId6"/>
            <a:stretch>
              <a:fillRect l="0" t="0" r="0" b="0"/>
            </a:stretch>
          </a:blipFill>
        </p:spPr>
      </p:sp>
      <p:sp>
        <p:nvSpPr>
          <p:cNvPr name="TextBox 7" id="7"/>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Training and Evaluation with Visualization</a:t>
            </a:r>
          </a:p>
        </p:txBody>
      </p:sp>
      <p:sp>
        <p:nvSpPr>
          <p:cNvPr name="TextBox 8" id="8"/>
          <p:cNvSpPr txBox="true"/>
          <p:nvPr/>
        </p:nvSpPr>
        <p:spPr>
          <a:xfrm rot="0">
            <a:off x="12596948" y="1508348"/>
            <a:ext cx="5562749" cy="529549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 The ANN model is trained using the training data.  The model runs for a defined number of epochs:</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Dur</a:t>
            </a:r>
            <a:r>
              <a:rPr lang="en-US" sz="2495" spc="-52">
                <a:solidFill>
                  <a:srgbClr val="FFFFFE"/>
                </a:solidFill>
                <a:latin typeface="Glacial Indifference"/>
                <a:ea typeface="Glacial Indifference"/>
                <a:cs typeface="Glacial Indifference"/>
                <a:sym typeface="Glacial Indifference"/>
              </a:rPr>
              <a:t>ing training, We monitored metrics like accuracy and loss.</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Visualizations, such as training progress graphs, helped track improvements over each epoch.</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Once trained, the model achieved impressive performance metrics, including high precision.”</a:t>
            </a:r>
          </a:p>
          <a:p>
            <a:pPr algn="l">
              <a:lnSpc>
                <a:spcPts val="3493"/>
              </a:lnSpc>
            </a:pPr>
          </a:p>
        </p:txBody>
      </p:sp>
      <p:sp>
        <p:nvSpPr>
          <p:cNvPr name="TextBox 9" id="9"/>
          <p:cNvSpPr txBox="true"/>
          <p:nvPr/>
        </p:nvSpPr>
        <p:spPr>
          <a:xfrm rot="0">
            <a:off x="528289" y="8943196"/>
            <a:ext cx="11640034" cy="869448"/>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In conclusion, the training and evaluation process confirms that our model is accurately predicting stress levels</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7005070" y="4768040"/>
            <a:ext cx="4277860"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 Model Deployment</a:t>
            </a:r>
          </a:p>
        </p:txBody>
      </p:sp>
      <p:sp>
        <p:nvSpPr>
          <p:cNvPr name="TextBox 4" id="4"/>
          <p:cNvSpPr txBox="true"/>
          <p:nvPr/>
        </p:nvSpPr>
        <p:spPr>
          <a:xfrm rot="0">
            <a:off x="7993284" y="4184476"/>
            <a:ext cx="2461416"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3565621" y="2004171"/>
            <a:ext cx="3231988" cy="4114800"/>
          </a:xfrm>
          <a:custGeom>
            <a:avLst/>
            <a:gdLst/>
            <a:ahLst/>
            <a:cxnLst/>
            <a:rect r="r" b="b" t="t" l="l"/>
            <a:pathLst>
              <a:path h="4114800" w="3231988">
                <a:moveTo>
                  <a:pt x="0" y="0"/>
                </a:moveTo>
                <a:lnTo>
                  <a:pt x="3231988" y="0"/>
                </a:lnTo>
                <a:lnTo>
                  <a:pt x="32319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06872" y="1888080"/>
            <a:ext cx="590445" cy="832679"/>
          </a:xfrm>
          <a:custGeom>
            <a:avLst/>
            <a:gdLst/>
            <a:ahLst/>
            <a:cxnLst/>
            <a:rect r="r" b="b" t="t" l="l"/>
            <a:pathLst>
              <a:path h="832679" w="590445">
                <a:moveTo>
                  <a:pt x="0" y="0"/>
                </a:moveTo>
                <a:lnTo>
                  <a:pt x="590445" y="0"/>
                </a:lnTo>
                <a:lnTo>
                  <a:pt x="590445" y="832679"/>
                </a:lnTo>
                <a:lnTo>
                  <a:pt x="0" y="8326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93367" y="3078806"/>
            <a:ext cx="636505" cy="654351"/>
          </a:xfrm>
          <a:custGeom>
            <a:avLst/>
            <a:gdLst/>
            <a:ahLst/>
            <a:cxnLst/>
            <a:rect r="r" b="b" t="t" l="l"/>
            <a:pathLst>
              <a:path h="654351" w="636505">
                <a:moveTo>
                  <a:pt x="0" y="0"/>
                </a:moveTo>
                <a:lnTo>
                  <a:pt x="636505" y="0"/>
                </a:lnTo>
                <a:lnTo>
                  <a:pt x="636505" y="654352"/>
                </a:lnTo>
                <a:lnTo>
                  <a:pt x="0" y="654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 </a:t>
            </a:r>
            <a:r>
              <a:rPr lang="en-US" sz="3890" spc="-81" b="true">
                <a:solidFill>
                  <a:srgbClr val="FFBD06"/>
                </a:solidFill>
                <a:latin typeface="Glacial Indifference Bold"/>
                <a:ea typeface="Glacial Indifference Bold"/>
                <a:cs typeface="Glacial Indifference Bold"/>
                <a:sym typeface="Glacial Indifference Bold"/>
              </a:rPr>
              <a:t>Model Deployment : Django</a:t>
            </a:r>
          </a:p>
        </p:txBody>
      </p:sp>
      <p:sp>
        <p:nvSpPr>
          <p:cNvPr name="TextBox 6" id="6"/>
          <p:cNvSpPr txBox="true"/>
          <p:nvPr/>
        </p:nvSpPr>
        <p:spPr>
          <a:xfrm rot="0">
            <a:off x="623539" y="1985121"/>
            <a:ext cx="11640034" cy="86054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“Finally, We deployed the trained model into a Django-based web application. The web app offers a seamless user experience where individuals can:</a:t>
            </a:r>
          </a:p>
        </p:txBody>
      </p:sp>
      <p:sp>
        <p:nvSpPr>
          <p:cNvPr name="TextBox 7" id="7"/>
          <p:cNvSpPr txBox="true"/>
          <p:nvPr/>
        </p:nvSpPr>
        <p:spPr>
          <a:xfrm rot="0">
            <a:off x="623539" y="2916881"/>
            <a:ext cx="11640034" cy="2613140"/>
          </a:xfrm>
          <a:prstGeom prst="rect">
            <a:avLst/>
          </a:prstGeom>
        </p:spPr>
        <p:txBody>
          <a:bodyPr anchor="t" rtlCol="false" tIns="0" lIns="0" bIns="0" rIns="0">
            <a:spAutoFit/>
          </a:bodyPr>
          <a:lstStyle/>
          <a:p>
            <a:pPr algn="l" marL="538775" indent="-269387" lvl="1">
              <a:lnSpc>
                <a:spcPts val="3493"/>
              </a:lnSpc>
              <a:buAutoNum type="arabicPeriod" startAt="1"/>
            </a:pPr>
            <a:r>
              <a:rPr lang="en-US" sz="2495" spc="-52">
                <a:solidFill>
                  <a:srgbClr val="FFFFFE"/>
                </a:solidFill>
                <a:latin typeface="Glacial Indifference"/>
                <a:ea typeface="Glacial Indifference"/>
                <a:cs typeface="Glacial Indifference"/>
                <a:sym typeface="Glacial Indifference"/>
              </a:rPr>
              <a:t>Log in securely.</a:t>
            </a:r>
          </a:p>
          <a:p>
            <a:pPr algn="l" marL="538775" indent="-269387" lvl="1">
              <a:lnSpc>
                <a:spcPts val="3493"/>
              </a:lnSpc>
              <a:buAutoNum type="arabicPeriod" startAt="1"/>
            </a:pPr>
            <a:r>
              <a:rPr lang="en-US" sz="2495" spc="-52">
                <a:solidFill>
                  <a:srgbClr val="FFFFFE"/>
                </a:solidFill>
                <a:latin typeface="Glacial Indifference"/>
                <a:ea typeface="Glacial Indifference"/>
                <a:cs typeface="Glacial Indifference"/>
                <a:sym typeface="Glacial Indifference"/>
              </a:rPr>
              <a:t>Input their physiological data.</a:t>
            </a:r>
          </a:p>
          <a:p>
            <a:pPr algn="l" marL="538775" indent="-269387" lvl="1">
              <a:lnSpc>
                <a:spcPts val="3493"/>
              </a:lnSpc>
              <a:buAutoNum type="arabicPeriod" startAt="1"/>
            </a:pPr>
            <a:r>
              <a:rPr lang="en-US" sz="2495" spc="-52">
                <a:solidFill>
                  <a:srgbClr val="FFFFFE"/>
                </a:solidFill>
                <a:latin typeface="Glacial Indifference"/>
                <a:ea typeface="Glacial Indifference"/>
                <a:cs typeface="Glacial Indifference"/>
                <a:sym typeface="Glacial Indifference"/>
              </a:rPr>
              <a:t>Instantly receive their stress prediction, along with insights into contributing factors.</a:t>
            </a:r>
          </a:p>
          <a:p>
            <a:pPr algn="l">
              <a:lnSpc>
                <a:spcPts val="3493"/>
              </a:lnSpc>
            </a:pPr>
          </a:p>
          <a:p>
            <a:pPr algn="l">
              <a:lnSpc>
                <a:spcPts val="3493"/>
              </a:lnSpc>
            </a:pPr>
            <a:r>
              <a:rPr lang="en-US" sz="2495" spc="-52">
                <a:solidFill>
                  <a:srgbClr val="FFFFFE"/>
                </a:solidFill>
                <a:latin typeface="Glacial Indifference"/>
                <a:ea typeface="Glacial Indifference"/>
                <a:cs typeface="Glacial Indifference"/>
                <a:sym typeface="Glacial Indifference"/>
              </a:rPr>
              <a:t>This step made the project accessible and actionable, bridging the gap between technology and real-world application.”</a:t>
            </a:r>
          </a:p>
        </p:txBody>
      </p:sp>
      <p:sp>
        <p:nvSpPr>
          <p:cNvPr name="TextBox 8" id="8"/>
          <p:cNvSpPr txBox="true"/>
          <p:nvPr/>
        </p:nvSpPr>
        <p:spPr>
          <a:xfrm rot="0">
            <a:off x="623539" y="1424347"/>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Framework : Django</a:t>
            </a:r>
          </a:p>
        </p:txBody>
      </p:sp>
      <p:sp>
        <p:nvSpPr>
          <p:cNvPr name="TextBox 9" id="9"/>
          <p:cNvSpPr txBox="true"/>
          <p:nvPr/>
        </p:nvSpPr>
        <p:spPr>
          <a:xfrm rot="0">
            <a:off x="604489" y="5958646"/>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Why Django?</a:t>
            </a:r>
          </a:p>
        </p:txBody>
      </p:sp>
      <p:sp>
        <p:nvSpPr>
          <p:cNvPr name="TextBox 10" id="10"/>
          <p:cNvSpPr txBox="true"/>
          <p:nvPr/>
        </p:nvSpPr>
        <p:spPr>
          <a:xfrm rot="0">
            <a:off x="755007" y="6376545"/>
            <a:ext cx="17485368" cy="348944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Django is a high-level Python web framework.</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Rapid Development: </a:t>
            </a:r>
            <a:r>
              <a:rPr lang="en-US" sz="2495" spc="-52">
                <a:solidFill>
                  <a:srgbClr val="FFFFFE"/>
                </a:solidFill>
                <a:latin typeface="Glacial Indifference"/>
                <a:ea typeface="Glacial Indifference"/>
                <a:cs typeface="Glacial Indifference"/>
                <a:sym typeface="Glacial Indifference"/>
              </a:rPr>
              <a:t>Django allows quick development of web applications with its out-of-the-box features.</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Scalability: </a:t>
            </a:r>
            <a:r>
              <a:rPr lang="en-US" sz="2495" spc="-52">
                <a:solidFill>
                  <a:srgbClr val="FFFFFE"/>
                </a:solidFill>
                <a:latin typeface="Glacial Indifference"/>
                <a:ea typeface="Glacial Indifference"/>
                <a:cs typeface="Glacial Indifference"/>
                <a:sym typeface="Glacial Indifference"/>
              </a:rPr>
              <a:t>Designed to scale seamlessly with growing application demands.</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Built-in Features:</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          </a:t>
            </a:r>
            <a:r>
              <a:rPr lang="en-US" sz="2495" spc="-52">
                <a:solidFill>
                  <a:srgbClr val="FFFFFE"/>
                </a:solidFill>
                <a:latin typeface="Glacial Indifference"/>
                <a:ea typeface="Glacial Indifference"/>
                <a:cs typeface="Glacial Indifference"/>
                <a:sym typeface="Glacial Indifference"/>
              </a:rPr>
              <a:t>User authentication system.</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          </a:t>
            </a:r>
            <a:r>
              <a:rPr lang="en-US" sz="2495" spc="-52">
                <a:solidFill>
                  <a:srgbClr val="FFFFFE"/>
                </a:solidFill>
                <a:latin typeface="Glacial Indifference"/>
                <a:ea typeface="Glacial Indifference"/>
                <a:cs typeface="Glacial Indifference"/>
                <a:sym typeface="Glacial Indifference"/>
              </a:rPr>
              <a:t>Admin interface for database management.</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         </a:t>
            </a:r>
            <a:r>
              <a:rPr lang="en-US" sz="2495" spc="-52">
                <a:solidFill>
                  <a:srgbClr val="FFFFFE"/>
                </a:solidFill>
                <a:latin typeface="Glacial Indifference"/>
                <a:ea typeface="Glacial Indifference"/>
                <a:cs typeface="Glacial Indifference"/>
                <a:sym typeface="Glacial Indifference"/>
              </a:rPr>
              <a:t>Middleware for security, such as CSRF protection</a:t>
            </a:r>
            <a:r>
              <a:rPr lang="en-US" sz="2495" spc="-52" b="true">
                <a:solidFill>
                  <a:srgbClr val="FFFFFE"/>
                </a:solidFill>
                <a:latin typeface="Glacial Indifference Bold"/>
                <a:ea typeface="Glacial Indifference Bold"/>
                <a:cs typeface="Glacial Indifference Bold"/>
                <a:sym typeface="Glacial Indifference Bold"/>
              </a:rPr>
              <a:t>.</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ORM Support: </a:t>
            </a:r>
            <a:r>
              <a:rPr lang="en-US" sz="2495" spc="-52">
                <a:solidFill>
                  <a:srgbClr val="FFFFFE"/>
                </a:solidFill>
                <a:latin typeface="Glacial Indifference"/>
                <a:ea typeface="Glacial Indifference"/>
                <a:cs typeface="Glacial Indifference"/>
                <a:sym typeface="Glacial Indifference"/>
              </a:rPr>
              <a:t>Simplifies database queries with an object-relational mapper.</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5315375" y="6328532"/>
            <a:ext cx="1891812" cy="2408557"/>
          </a:xfrm>
          <a:custGeom>
            <a:avLst/>
            <a:gdLst/>
            <a:ahLst/>
            <a:cxnLst/>
            <a:rect r="r" b="b" t="t" l="l"/>
            <a:pathLst>
              <a:path h="2408557" w="1891812">
                <a:moveTo>
                  <a:pt x="0" y="0"/>
                </a:moveTo>
                <a:lnTo>
                  <a:pt x="1891812" y="0"/>
                </a:lnTo>
                <a:lnTo>
                  <a:pt x="1891812" y="2408557"/>
                </a:lnTo>
                <a:lnTo>
                  <a:pt x="0" y="24085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88211" y="6260580"/>
            <a:ext cx="345611" cy="487400"/>
          </a:xfrm>
          <a:custGeom>
            <a:avLst/>
            <a:gdLst/>
            <a:ahLst/>
            <a:cxnLst/>
            <a:rect r="r" b="b" t="t" l="l"/>
            <a:pathLst>
              <a:path h="487400" w="345611">
                <a:moveTo>
                  <a:pt x="0" y="0"/>
                </a:moveTo>
                <a:lnTo>
                  <a:pt x="345611" y="0"/>
                </a:lnTo>
                <a:lnTo>
                  <a:pt x="345611" y="487400"/>
                </a:lnTo>
                <a:lnTo>
                  <a:pt x="0" y="48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380306" y="6957559"/>
            <a:ext cx="372572" cy="383018"/>
          </a:xfrm>
          <a:custGeom>
            <a:avLst/>
            <a:gdLst/>
            <a:ahLst/>
            <a:cxnLst/>
            <a:rect r="r" b="b" t="t" l="l"/>
            <a:pathLst>
              <a:path h="383018" w="372572">
                <a:moveTo>
                  <a:pt x="0" y="0"/>
                </a:moveTo>
                <a:lnTo>
                  <a:pt x="372572" y="0"/>
                </a:lnTo>
                <a:lnTo>
                  <a:pt x="372572" y="383018"/>
                </a:lnTo>
                <a:lnTo>
                  <a:pt x="0" y="383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23539" y="2256795"/>
            <a:ext cx="11640034" cy="524204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1</a:t>
            </a:r>
            <a:r>
              <a:rPr lang="en-US" sz="2495" spc="-52" b="true">
                <a:solidFill>
                  <a:srgbClr val="FFFFFE"/>
                </a:solidFill>
                <a:latin typeface="Glacial Indifference Bold"/>
                <a:ea typeface="Glacial Indifference Bold"/>
                <a:cs typeface="Glacial Indifference Bold"/>
                <a:sym typeface="Glacial Indifference Bold"/>
              </a:rPr>
              <a:t>. Login/Registration API:</a:t>
            </a:r>
          </a:p>
          <a:p>
            <a:pPr algn="l">
              <a:lnSpc>
                <a:spcPts val="3493"/>
              </a:lnSpc>
            </a:pPr>
            <a:r>
              <a:rPr lang="en-US" sz="2495" spc="-52">
                <a:solidFill>
                  <a:srgbClr val="FFFFFE"/>
                </a:solidFill>
                <a:latin typeface="Glacial Indifference"/>
                <a:ea typeface="Glacial Indifference"/>
                <a:cs typeface="Glacial Indifference"/>
                <a:sym typeface="Glacial Indifference"/>
              </a:rPr>
              <a:t>      User credentials are submitted and matched or registered in the database.</a:t>
            </a:r>
          </a:p>
          <a:p>
            <a:pPr algn="l">
              <a:lnSpc>
                <a:spcPts val="3493"/>
              </a:lnSpc>
            </a:pPr>
            <a:r>
              <a:rPr lang="en-US" sz="2495" spc="-52">
                <a:solidFill>
                  <a:srgbClr val="FFFFFE"/>
                </a:solidFill>
                <a:latin typeface="Glacial Indifference"/>
                <a:ea typeface="Glacial Indifference"/>
                <a:cs typeface="Glacial Indifference"/>
                <a:sym typeface="Glacial Indifference"/>
              </a:rPr>
              <a:t>      Upon successful authentication, a user session and CSRF token are created.</a:t>
            </a:r>
          </a:p>
          <a:p>
            <a:pPr algn="l">
              <a:lnSpc>
                <a:spcPts val="3493"/>
              </a:lnSpc>
            </a:pP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2. Data Entry and Submission API:</a:t>
            </a:r>
          </a:p>
          <a:p>
            <a:pPr algn="l">
              <a:lnSpc>
                <a:spcPts val="3493"/>
              </a:lnSpc>
            </a:pPr>
            <a:r>
              <a:rPr lang="en-US" sz="2495" spc="-52">
                <a:solidFill>
                  <a:srgbClr val="FFFFFE"/>
                </a:solidFill>
                <a:latin typeface="Glacial Indifference"/>
                <a:ea typeface="Glacial Indifference"/>
                <a:cs typeface="Glacial Indifference"/>
                <a:sym typeface="Glacial Indifference"/>
              </a:rPr>
              <a:t>      Accepts user inputs for prediction.</a:t>
            </a:r>
          </a:p>
          <a:p>
            <a:pPr algn="l">
              <a:lnSpc>
                <a:spcPts val="3493"/>
              </a:lnSpc>
            </a:pPr>
            <a:r>
              <a:rPr lang="en-US" sz="2495" spc="-52">
                <a:solidFill>
                  <a:srgbClr val="FFFFFE"/>
                </a:solidFill>
                <a:latin typeface="Glacial Indifference"/>
                <a:ea typeface="Glacial Indifference"/>
                <a:cs typeface="Glacial Indifference"/>
                <a:sym typeface="Glacial Indifference"/>
              </a:rPr>
              <a:t>      Validates and stores the data in the database.</a:t>
            </a:r>
          </a:p>
          <a:p>
            <a:pPr algn="l">
              <a:lnSpc>
                <a:spcPts val="3493"/>
              </a:lnSpc>
            </a:pP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3. Prediction API:</a:t>
            </a:r>
          </a:p>
          <a:p>
            <a:pPr algn="l">
              <a:lnSpc>
                <a:spcPts val="3493"/>
              </a:lnSpc>
            </a:pPr>
            <a:r>
              <a:rPr lang="en-US" sz="2495" spc="-52">
                <a:solidFill>
                  <a:srgbClr val="FFFFFE"/>
                </a:solidFill>
                <a:latin typeface="Glacial Indifference"/>
                <a:ea typeface="Glacial Indifference"/>
                <a:cs typeface="Glacial Indifference"/>
                <a:sym typeface="Glacial Indifference"/>
              </a:rPr>
              <a:t>      Processes the submitted data using the trained Artificial Neural Network (ANN) model.</a:t>
            </a:r>
          </a:p>
          <a:p>
            <a:pPr algn="l">
              <a:lnSpc>
                <a:spcPts val="3493"/>
              </a:lnSpc>
            </a:pPr>
            <a:r>
              <a:rPr lang="en-US" sz="2495" spc="-52">
                <a:solidFill>
                  <a:srgbClr val="FFFFFE"/>
                </a:solidFill>
                <a:latin typeface="Glacial Indifference"/>
                <a:ea typeface="Glacial Indifference"/>
                <a:cs typeface="Glacial Indifference"/>
                <a:sym typeface="Glacial Indifference"/>
              </a:rPr>
              <a:t>      Returns the prediction and redirects to the result page.</a:t>
            </a:r>
          </a:p>
          <a:p>
            <a:pPr algn="l">
              <a:lnSpc>
                <a:spcPts val="3493"/>
              </a:lnSpc>
            </a:pPr>
          </a:p>
        </p:txBody>
      </p:sp>
      <p:sp>
        <p:nvSpPr>
          <p:cNvPr name="Freeform 6" id="6"/>
          <p:cNvSpPr/>
          <p:nvPr/>
        </p:nvSpPr>
        <p:spPr>
          <a:xfrm flipH="false" flipV="false" rot="0">
            <a:off x="12629234" y="1599959"/>
            <a:ext cx="5372283" cy="4114800"/>
          </a:xfrm>
          <a:custGeom>
            <a:avLst/>
            <a:gdLst/>
            <a:ahLst/>
            <a:cxnLst/>
            <a:rect r="r" b="b" t="t" l="l"/>
            <a:pathLst>
              <a:path h="4114800" w="5372283">
                <a:moveTo>
                  <a:pt x="0" y="0"/>
                </a:moveTo>
                <a:lnTo>
                  <a:pt x="5372283" y="0"/>
                </a:lnTo>
                <a:lnTo>
                  <a:pt x="537228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 </a:t>
            </a:r>
            <a:r>
              <a:rPr lang="en-US" sz="3890" spc="-81" b="true">
                <a:solidFill>
                  <a:srgbClr val="FFBD06"/>
                </a:solidFill>
                <a:latin typeface="Glacial Indifference Bold"/>
                <a:ea typeface="Glacial Indifference Bold"/>
                <a:cs typeface="Glacial Indifference Bold"/>
                <a:sym typeface="Glacial Indifference Bold"/>
              </a:rPr>
              <a:t>Model Deployment : Django</a:t>
            </a:r>
          </a:p>
        </p:txBody>
      </p:sp>
      <p:sp>
        <p:nvSpPr>
          <p:cNvPr name="TextBox 8" id="8"/>
          <p:cNvSpPr txBox="true"/>
          <p:nvPr/>
        </p:nvSpPr>
        <p:spPr>
          <a:xfrm rot="0">
            <a:off x="623539" y="1424347"/>
            <a:ext cx="7598512"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Working: API Endpoints and Data Flow</a:t>
            </a:r>
          </a:p>
        </p:txBody>
      </p:sp>
      <p:sp>
        <p:nvSpPr>
          <p:cNvPr name="TextBox 9" id="9"/>
          <p:cNvSpPr txBox="true"/>
          <p:nvPr/>
        </p:nvSpPr>
        <p:spPr>
          <a:xfrm rot="0">
            <a:off x="623539" y="7575034"/>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Data Flow</a:t>
            </a:r>
          </a:p>
        </p:txBody>
      </p:sp>
      <p:sp>
        <p:nvSpPr>
          <p:cNvPr name="TextBox 10" id="10"/>
          <p:cNvSpPr txBox="true"/>
          <p:nvPr/>
        </p:nvSpPr>
        <p:spPr>
          <a:xfrm rot="0">
            <a:off x="802632" y="8116759"/>
            <a:ext cx="13255192" cy="86054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Data Flow:</a:t>
            </a:r>
          </a:p>
          <a:p>
            <a:pPr algn="l">
              <a:lnSpc>
                <a:spcPts val="3493"/>
              </a:lnSpc>
            </a:pPr>
            <a:r>
              <a:rPr lang="en-US" sz="2495" spc="-52">
                <a:solidFill>
                  <a:srgbClr val="FFFFFE"/>
                </a:solidFill>
                <a:latin typeface="Glacial Indifference"/>
                <a:ea typeface="Glacial Indifference"/>
                <a:cs typeface="Glacial Indifference"/>
                <a:sym typeface="Glacial Indifference"/>
              </a:rPr>
              <a:t>User -&gt; Login/Register API -&gt; Data Entry API -&gt; Processing (ANN Model) -&gt; Predict API -&gt; Result Page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4789121"/>
            <a:ext cx="2301433" cy="276172"/>
          </a:xfrm>
          <a:prstGeom prst="rect">
            <a:avLst/>
          </a:prstGeom>
        </p:spPr>
      </p:pic>
      <p:sp>
        <p:nvSpPr>
          <p:cNvPr name="TextBox 3" id="3"/>
          <p:cNvSpPr txBox="true"/>
          <p:nvPr/>
        </p:nvSpPr>
        <p:spPr>
          <a:xfrm rot="0">
            <a:off x="5787167" y="4172521"/>
            <a:ext cx="6873650"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Database: SQL Implementation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1807166" y="1705561"/>
            <a:ext cx="5452134" cy="2864848"/>
          </a:xfrm>
          <a:custGeom>
            <a:avLst/>
            <a:gdLst/>
            <a:ahLst/>
            <a:cxnLst/>
            <a:rect r="r" b="b" t="t" l="l"/>
            <a:pathLst>
              <a:path h="2864848" w="5452134">
                <a:moveTo>
                  <a:pt x="0" y="0"/>
                </a:moveTo>
                <a:lnTo>
                  <a:pt x="5452134" y="0"/>
                </a:lnTo>
                <a:lnTo>
                  <a:pt x="5452134" y="2864849"/>
                </a:lnTo>
                <a:lnTo>
                  <a:pt x="0" y="2864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8289" y="6542697"/>
            <a:ext cx="10244847" cy="2740497"/>
          </a:xfrm>
          <a:custGeom>
            <a:avLst/>
            <a:gdLst/>
            <a:ahLst/>
            <a:cxnLst/>
            <a:rect r="r" b="b" t="t" l="l"/>
            <a:pathLst>
              <a:path h="2740497" w="10244847">
                <a:moveTo>
                  <a:pt x="0" y="0"/>
                </a:moveTo>
                <a:lnTo>
                  <a:pt x="10244847" y="0"/>
                </a:lnTo>
                <a:lnTo>
                  <a:pt x="10244847" y="2740497"/>
                </a:lnTo>
                <a:lnTo>
                  <a:pt x="0" y="2740497"/>
                </a:lnTo>
                <a:lnTo>
                  <a:pt x="0" y="0"/>
                </a:lnTo>
                <a:close/>
              </a:path>
            </a:pathLst>
          </a:custGeom>
          <a:blipFill>
            <a:blip r:embed="rId4"/>
            <a:stretch>
              <a:fillRect l="0" t="0" r="0" b="0"/>
            </a:stretch>
          </a:blipFill>
        </p:spPr>
      </p:sp>
      <p:sp>
        <p:nvSpPr>
          <p:cNvPr name="Freeform 4" id="4"/>
          <p:cNvSpPr/>
          <p:nvPr/>
        </p:nvSpPr>
        <p:spPr>
          <a:xfrm flipH="false" flipV="false" rot="0">
            <a:off x="12053292" y="6465248"/>
            <a:ext cx="4959882" cy="2895395"/>
          </a:xfrm>
          <a:custGeom>
            <a:avLst/>
            <a:gdLst/>
            <a:ahLst/>
            <a:cxnLst/>
            <a:rect r="r" b="b" t="t" l="l"/>
            <a:pathLst>
              <a:path h="2895395" w="4959882">
                <a:moveTo>
                  <a:pt x="0" y="0"/>
                </a:moveTo>
                <a:lnTo>
                  <a:pt x="4959882" y="0"/>
                </a:lnTo>
                <a:lnTo>
                  <a:pt x="4959882" y="2895395"/>
                </a:lnTo>
                <a:lnTo>
                  <a:pt x="0" y="2895395"/>
                </a:lnTo>
                <a:lnTo>
                  <a:pt x="0" y="0"/>
                </a:lnTo>
                <a:close/>
              </a:path>
            </a:pathLst>
          </a:custGeom>
          <a:blipFill>
            <a:blip r:embed="rId5"/>
            <a:stretch>
              <a:fillRect l="0" t="0" r="0" b="0"/>
            </a:stretch>
          </a:blipFill>
          <a:ln cap="sq">
            <a:noFill/>
            <a:prstDash val="solid"/>
            <a:miter/>
          </a:ln>
        </p:spPr>
      </p:sp>
      <p:sp>
        <p:nvSpPr>
          <p:cNvPr name="TextBox 5" id="5"/>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Database: SQL Implementation </a:t>
            </a:r>
          </a:p>
        </p:txBody>
      </p:sp>
      <p:sp>
        <p:nvSpPr>
          <p:cNvPr name="TextBox 6" id="6"/>
          <p:cNvSpPr txBox="true"/>
          <p:nvPr/>
        </p:nvSpPr>
        <p:spPr>
          <a:xfrm rot="0">
            <a:off x="528289" y="1529949"/>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Database : SQL</a:t>
            </a:r>
          </a:p>
        </p:txBody>
      </p:sp>
      <p:sp>
        <p:nvSpPr>
          <p:cNvPr name="TextBox 7" id="7"/>
          <p:cNvSpPr txBox="true"/>
          <p:nvPr/>
        </p:nvSpPr>
        <p:spPr>
          <a:xfrm rot="0">
            <a:off x="738373" y="3606844"/>
            <a:ext cx="11640034" cy="261314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For database, We implemented MySQL. Which Store User Data Like:</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 Sign Up </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Login </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User Information</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Stress Prediction Inputs</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Stress Prediction Result</a:t>
            </a:r>
          </a:p>
        </p:txBody>
      </p:sp>
      <p:sp>
        <p:nvSpPr>
          <p:cNvPr name="TextBox 8" id="8"/>
          <p:cNvSpPr txBox="true"/>
          <p:nvPr/>
        </p:nvSpPr>
        <p:spPr>
          <a:xfrm rot="0">
            <a:off x="528289" y="9521319"/>
            <a:ext cx="2739605"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Signup Database</a:t>
            </a:r>
          </a:p>
        </p:txBody>
      </p:sp>
      <p:sp>
        <p:nvSpPr>
          <p:cNvPr name="TextBox 9" id="9"/>
          <p:cNvSpPr txBox="true"/>
          <p:nvPr/>
        </p:nvSpPr>
        <p:spPr>
          <a:xfrm rot="0">
            <a:off x="12168323" y="9590339"/>
            <a:ext cx="2739605"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Login Database</a:t>
            </a:r>
          </a:p>
        </p:txBody>
      </p:sp>
      <p:sp>
        <p:nvSpPr>
          <p:cNvPr name="TextBox 10" id="10"/>
          <p:cNvSpPr txBox="true"/>
          <p:nvPr/>
        </p:nvSpPr>
        <p:spPr>
          <a:xfrm rot="0">
            <a:off x="738373" y="2031929"/>
            <a:ext cx="11640034" cy="129869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Database Overview:</a:t>
            </a:r>
          </a:p>
          <a:p>
            <a:pPr algn="l" marL="538775" indent="-269387" lvl="1">
              <a:lnSpc>
                <a:spcPts val="3493"/>
              </a:lnSpc>
              <a:buFont typeface="Arial"/>
              <a:buChar char="•"/>
            </a:pPr>
            <a:r>
              <a:rPr lang="en-US" b="true" sz="2495" spc="-52">
                <a:solidFill>
                  <a:srgbClr val="FFFFFE"/>
                </a:solidFill>
                <a:latin typeface="Glacial Indifference Bold"/>
                <a:ea typeface="Glacial Indifference Bold"/>
                <a:cs typeface="Glacial Indifference Bold"/>
                <a:sym typeface="Glacial Indifference Bold"/>
              </a:rPr>
              <a:t>MySQL is used as the database mana</a:t>
            </a:r>
            <a:r>
              <a:rPr lang="en-US" b="true" sz="2495" spc="-52">
                <a:solidFill>
                  <a:srgbClr val="FFFFFE"/>
                </a:solidFill>
                <a:latin typeface="Glacial Indifference Bold"/>
                <a:ea typeface="Glacial Indifference Bold"/>
                <a:cs typeface="Glacial Indifference Bold"/>
                <a:sym typeface="Glacial Indifference Bold"/>
              </a:rPr>
              <a:t>gement system for structured data storage and efficient retrieval.</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6307826" y="4546600"/>
            <a:ext cx="5672347" cy="784225"/>
          </a:xfrm>
          <a:prstGeom prst="rect">
            <a:avLst/>
          </a:prstGeom>
        </p:spPr>
        <p:txBody>
          <a:bodyPr anchor="t" rtlCol="false" tIns="0" lIns="0" bIns="0" rIns="0">
            <a:spAutoFit/>
          </a:bodyPr>
          <a:lstStyle/>
          <a:p>
            <a:pPr algn="ctr">
              <a:lnSpc>
                <a:spcPts val="6200"/>
              </a:lnSpc>
            </a:pPr>
            <a:r>
              <a:rPr lang="en-US" b="true" sz="5000" spc="-105">
                <a:solidFill>
                  <a:srgbClr val="FFFFFE"/>
                </a:solidFill>
                <a:latin typeface="Glacial Indifference Bold"/>
                <a:ea typeface="Glacial Indifference Bold"/>
                <a:cs typeface="Glacial Indifference Bold"/>
                <a:sym typeface="Glacial Indifference Bold"/>
              </a:rPr>
              <a:t>Project Introduction</a:t>
            </a:r>
          </a:p>
        </p:txBody>
      </p:sp>
      <p:pic>
        <p:nvPicPr>
          <p:cNvPr name="Picture 3" id="3"/>
          <p:cNvPicPr>
            <a:picLocks noChangeAspect="true"/>
          </p:cNvPicPr>
          <p:nvPr/>
        </p:nvPicPr>
        <p:blipFill>
          <a:blip r:embed="rId2"/>
          <a:srcRect l="0" t="0" r="0" b="0"/>
          <a:stretch>
            <a:fillRect/>
          </a:stretch>
        </p:blipFill>
        <p:spPr>
          <a:xfrm flipH="false" flipV="false" rot="0">
            <a:off x="8317504" y="5330825"/>
            <a:ext cx="1652992" cy="380188"/>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402078" y="6365519"/>
            <a:ext cx="11301259" cy="3121973"/>
          </a:xfrm>
          <a:custGeom>
            <a:avLst/>
            <a:gdLst/>
            <a:ahLst/>
            <a:cxnLst/>
            <a:rect r="r" b="b" t="t" l="l"/>
            <a:pathLst>
              <a:path h="3121973" w="11301259">
                <a:moveTo>
                  <a:pt x="0" y="0"/>
                </a:moveTo>
                <a:lnTo>
                  <a:pt x="11301259" y="0"/>
                </a:lnTo>
                <a:lnTo>
                  <a:pt x="11301259" y="3121973"/>
                </a:lnTo>
                <a:lnTo>
                  <a:pt x="0" y="3121973"/>
                </a:lnTo>
                <a:lnTo>
                  <a:pt x="0" y="0"/>
                </a:lnTo>
                <a:close/>
              </a:path>
            </a:pathLst>
          </a:custGeom>
          <a:blipFill>
            <a:blip r:embed="rId2"/>
            <a:stretch>
              <a:fillRect l="0" t="0" r="0" b="0"/>
            </a:stretch>
          </a:blipFill>
        </p:spPr>
      </p:sp>
      <p:sp>
        <p:nvSpPr>
          <p:cNvPr name="Freeform 3" id="3"/>
          <p:cNvSpPr/>
          <p:nvPr/>
        </p:nvSpPr>
        <p:spPr>
          <a:xfrm flipH="false" flipV="false" rot="0">
            <a:off x="12042112" y="6365519"/>
            <a:ext cx="5862860" cy="3121973"/>
          </a:xfrm>
          <a:custGeom>
            <a:avLst/>
            <a:gdLst/>
            <a:ahLst/>
            <a:cxnLst/>
            <a:rect r="r" b="b" t="t" l="l"/>
            <a:pathLst>
              <a:path h="3121973" w="5862860">
                <a:moveTo>
                  <a:pt x="0" y="0"/>
                </a:moveTo>
                <a:lnTo>
                  <a:pt x="5862860" y="0"/>
                </a:lnTo>
                <a:lnTo>
                  <a:pt x="5862860" y="3121973"/>
                </a:lnTo>
                <a:lnTo>
                  <a:pt x="0" y="3121973"/>
                </a:lnTo>
                <a:lnTo>
                  <a:pt x="0" y="0"/>
                </a:lnTo>
                <a:close/>
              </a:path>
            </a:pathLst>
          </a:custGeom>
          <a:blipFill>
            <a:blip r:embed="rId3"/>
            <a:stretch>
              <a:fillRect l="0" t="0" r="0" b="0"/>
            </a:stretch>
          </a:blipFill>
        </p:spPr>
      </p:sp>
      <p:sp>
        <p:nvSpPr>
          <p:cNvPr name="Freeform 4" id="4"/>
          <p:cNvSpPr/>
          <p:nvPr/>
        </p:nvSpPr>
        <p:spPr>
          <a:xfrm flipH="false" flipV="false" rot="0">
            <a:off x="14766693" y="2430922"/>
            <a:ext cx="2272465" cy="3070898"/>
          </a:xfrm>
          <a:custGeom>
            <a:avLst/>
            <a:gdLst/>
            <a:ahLst/>
            <a:cxnLst/>
            <a:rect r="r" b="b" t="t" l="l"/>
            <a:pathLst>
              <a:path h="3070898" w="2272465">
                <a:moveTo>
                  <a:pt x="0" y="0"/>
                </a:moveTo>
                <a:lnTo>
                  <a:pt x="2272464" y="0"/>
                </a:lnTo>
                <a:lnTo>
                  <a:pt x="2272464" y="3070898"/>
                </a:lnTo>
                <a:lnTo>
                  <a:pt x="0" y="3070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215103" y="2507122"/>
            <a:ext cx="1375643" cy="722838"/>
          </a:xfrm>
          <a:custGeom>
            <a:avLst/>
            <a:gdLst/>
            <a:ahLst/>
            <a:cxnLst/>
            <a:rect r="r" b="b" t="t" l="l"/>
            <a:pathLst>
              <a:path h="722838" w="1375643">
                <a:moveTo>
                  <a:pt x="0" y="0"/>
                </a:moveTo>
                <a:lnTo>
                  <a:pt x="1375643" y="0"/>
                </a:lnTo>
                <a:lnTo>
                  <a:pt x="1375643" y="722838"/>
                </a:lnTo>
                <a:lnTo>
                  <a:pt x="0" y="722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Database: SQL Implementation </a:t>
            </a:r>
          </a:p>
        </p:txBody>
      </p:sp>
      <p:sp>
        <p:nvSpPr>
          <p:cNvPr name="TextBox 7" id="7"/>
          <p:cNvSpPr txBox="true"/>
          <p:nvPr/>
        </p:nvSpPr>
        <p:spPr>
          <a:xfrm rot="0">
            <a:off x="528289" y="1279554"/>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Database : SQL</a:t>
            </a:r>
          </a:p>
        </p:txBody>
      </p:sp>
      <p:sp>
        <p:nvSpPr>
          <p:cNvPr name="TextBox 8" id="8"/>
          <p:cNvSpPr txBox="true"/>
          <p:nvPr/>
        </p:nvSpPr>
        <p:spPr>
          <a:xfrm rot="0">
            <a:off x="720570" y="1780704"/>
            <a:ext cx="11640034" cy="407999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Integration:</a:t>
            </a:r>
          </a:p>
          <a:p>
            <a:pPr algn="l" marL="538775" indent="-269387" lvl="1">
              <a:lnSpc>
                <a:spcPts val="4067"/>
              </a:lnSpc>
              <a:buFont typeface="Arial"/>
              <a:buChar char="•"/>
            </a:pPr>
            <a:r>
              <a:rPr lang="en-US" sz="2495" spc="-52">
                <a:solidFill>
                  <a:srgbClr val="FFFFFE"/>
                </a:solidFill>
                <a:latin typeface="Glacial Indifference"/>
                <a:ea typeface="Glacial Indifference"/>
                <a:cs typeface="Glacial Indifference"/>
                <a:sym typeface="Glacial Indifference"/>
              </a:rPr>
              <a:t>The application interacts with the MySQL database using SQL queries for data insertion, retrieval, a</a:t>
            </a:r>
            <a:r>
              <a:rPr lang="en-US" sz="2495" spc="-52">
                <a:solidFill>
                  <a:srgbClr val="FFFFFE"/>
                </a:solidFill>
                <a:latin typeface="Glacial Indifference"/>
                <a:ea typeface="Glacial Indifference"/>
                <a:cs typeface="Glacial Indifference"/>
                <a:sym typeface="Glacial Indifference"/>
              </a:rPr>
              <a:t>nd update operations.</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Seamless integration ensures real-time data flow between the web app and the database.</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User Authentication: Handles Sign Up and Login operations securely.</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User Information: Stores personal details such as name, age, gender, and location.</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Stress Prediction Inputs &amp; Results : Records the health parameters provided by users for stress level prediction.</a:t>
            </a:r>
          </a:p>
        </p:txBody>
      </p:sp>
      <p:sp>
        <p:nvSpPr>
          <p:cNvPr name="TextBox 9" id="9"/>
          <p:cNvSpPr txBox="true"/>
          <p:nvPr/>
        </p:nvSpPr>
        <p:spPr>
          <a:xfrm rot="0">
            <a:off x="402078" y="9601825"/>
            <a:ext cx="5450764"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Stress Data Input &amp; Result Database</a:t>
            </a:r>
          </a:p>
        </p:txBody>
      </p:sp>
      <p:sp>
        <p:nvSpPr>
          <p:cNvPr name="TextBox 10" id="10"/>
          <p:cNvSpPr txBox="true"/>
          <p:nvPr/>
        </p:nvSpPr>
        <p:spPr>
          <a:xfrm rot="0">
            <a:off x="12042112" y="9670845"/>
            <a:ext cx="5277711"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User Info &amp; Stress Result Database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662785" y="4750714"/>
            <a:ext cx="2658022" cy="318963"/>
          </a:xfrm>
          <a:prstGeom prst="rect">
            <a:avLst/>
          </a:prstGeom>
        </p:spPr>
      </p:pic>
      <p:sp>
        <p:nvSpPr>
          <p:cNvPr name="TextBox 3" id="3"/>
          <p:cNvSpPr txBox="true"/>
          <p:nvPr/>
        </p:nvSpPr>
        <p:spPr>
          <a:xfrm rot="0">
            <a:off x="6396068" y="4044343"/>
            <a:ext cx="5495865" cy="577157"/>
          </a:xfrm>
          <a:prstGeom prst="rect">
            <a:avLst/>
          </a:prstGeom>
        </p:spPr>
        <p:txBody>
          <a:bodyPr anchor="t" rtlCol="false" tIns="0" lIns="0" bIns="0" rIns="0">
            <a:spAutoFit/>
          </a:bodyPr>
          <a:lstStyle/>
          <a:p>
            <a:pPr algn="l">
              <a:lnSpc>
                <a:spcPts val="4268"/>
              </a:lnSpc>
            </a:pPr>
            <a:r>
              <a:rPr lang="en-US" sz="4493" spc="-94" b="true">
                <a:solidFill>
                  <a:srgbClr val="FFFFFE"/>
                </a:solidFill>
                <a:latin typeface="Glacial Indifference Bold"/>
                <a:ea typeface="Glacial Indifference Bold"/>
                <a:cs typeface="Glacial Indifference Bold"/>
                <a:sym typeface="Glacial Indifference Bold"/>
              </a:rPr>
              <a:t>User Interface &amp; Tour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70132"/>
            <a:ext cx="12705308" cy="7146736"/>
          </a:xfrm>
          <a:custGeom>
            <a:avLst/>
            <a:gdLst/>
            <a:ahLst/>
            <a:cxnLst/>
            <a:rect r="r" b="b" t="t" l="l"/>
            <a:pathLst>
              <a:path h="7146736" w="12705308">
                <a:moveTo>
                  <a:pt x="0" y="0"/>
                </a:moveTo>
                <a:lnTo>
                  <a:pt x="12705308" y="0"/>
                </a:lnTo>
                <a:lnTo>
                  <a:pt x="12705308" y="7146736"/>
                </a:lnTo>
                <a:lnTo>
                  <a:pt x="0" y="7146736"/>
                </a:lnTo>
                <a:lnTo>
                  <a:pt x="0" y="0"/>
                </a:lnTo>
                <a:close/>
              </a:path>
            </a:pathLst>
          </a:custGeom>
          <a:blipFill>
            <a:blip r:embed="rId2"/>
            <a:stretch>
              <a:fillRect l="0" t="0" r="0" b="0"/>
            </a:stretch>
          </a:blipFill>
          <a:ln w="38100" cap="sq">
            <a:solidFill>
              <a:srgbClr val="EBEBEB"/>
            </a:solidFill>
            <a:prstDash val="solid"/>
            <a:miter/>
          </a:ln>
        </p:spPr>
      </p:sp>
      <p:sp>
        <p:nvSpPr>
          <p:cNvPr name="TextBox 3" id="3"/>
          <p:cNvSpPr txBox="true"/>
          <p:nvPr/>
        </p:nvSpPr>
        <p:spPr>
          <a:xfrm rot="0">
            <a:off x="1028700" y="763587"/>
            <a:ext cx="8115300"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Home Page</a:t>
            </a:r>
          </a:p>
        </p:txBody>
      </p:sp>
      <p:sp>
        <p:nvSpPr>
          <p:cNvPr name="TextBox 4" id="4"/>
          <p:cNvSpPr txBox="true"/>
          <p:nvPr/>
        </p:nvSpPr>
        <p:spPr>
          <a:xfrm rot="0">
            <a:off x="14157744" y="1522507"/>
            <a:ext cx="3101556" cy="3525073"/>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is the Home or Landing page of our Website. Here Explore different sections Like: About, Help &amp; Contact. You Can Directly Login and Sign Up from the Home.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18470"/>
            <a:ext cx="12705308" cy="7257907"/>
          </a:xfrm>
          <a:custGeom>
            <a:avLst/>
            <a:gdLst/>
            <a:ahLst/>
            <a:cxnLst/>
            <a:rect r="r" b="b" t="t" l="l"/>
            <a:pathLst>
              <a:path h="7257907" w="12705308">
                <a:moveTo>
                  <a:pt x="0" y="0"/>
                </a:moveTo>
                <a:lnTo>
                  <a:pt x="12705308" y="0"/>
                </a:lnTo>
                <a:lnTo>
                  <a:pt x="12705308" y="7257907"/>
                </a:lnTo>
                <a:lnTo>
                  <a:pt x="0" y="7257907"/>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359670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About Page</a:t>
            </a:r>
          </a:p>
        </p:txBody>
      </p:sp>
      <p:sp>
        <p:nvSpPr>
          <p:cNvPr name="TextBox 4" id="4"/>
          <p:cNvSpPr txBox="true"/>
          <p:nvPr/>
        </p:nvSpPr>
        <p:spPr>
          <a:xfrm rot="0">
            <a:off x="14157744" y="1475595"/>
            <a:ext cx="3101556" cy="5738094"/>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"About Page" of "Stressognostic" website introduces its mission to help users understand stress and its impacts. It defines stress as a natural response to challenges and highlights how chronic stress can affect mental, emotional, and physical well-being.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23370"/>
            <a:ext cx="12826749" cy="7327281"/>
          </a:xfrm>
          <a:custGeom>
            <a:avLst/>
            <a:gdLst/>
            <a:ahLst/>
            <a:cxnLst/>
            <a:rect r="r" b="b" t="t" l="l"/>
            <a:pathLst>
              <a:path h="7327281" w="12826749">
                <a:moveTo>
                  <a:pt x="0" y="0"/>
                </a:moveTo>
                <a:lnTo>
                  <a:pt x="12826749" y="0"/>
                </a:lnTo>
                <a:lnTo>
                  <a:pt x="12826749" y="7327281"/>
                </a:lnTo>
                <a:lnTo>
                  <a:pt x="0" y="7327281"/>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359670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Help Page</a:t>
            </a:r>
          </a:p>
        </p:txBody>
      </p:sp>
      <p:sp>
        <p:nvSpPr>
          <p:cNvPr name="TextBox 4" id="4"/>
          <p:cNvSpPr txBox="true"/>
          <p:nvPr/>
        </p:nvSpPr>
        <p:spPr>
          <a:xfrm rot="0">
            <a:off x="14310144" y="1537645"/>
            <a:ext cx="3101556" cy="706590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"Help Page" of the Stressognostic WebApp provides a user-friendly guide for navigating and utilizing the platform.</a:t>
            </a:r>
          </a:p>
          <a:p>
            <a:pPr algn="l">
              <a:lnSpc>
                <a:spcPts val="3493"/>
              </a:lnSpc>
            </a:pPr>
            <a:r>
              <a:rPr lang="en-US" sz="2495" spc="-52">
                <a:solidFill>
                  <a:srgbClr val="FFFFFE"/>
                </a:solidFill>
                <a:latin typeface="Glacial Indifference"/>
                <a:ea typeface="Glacial Indifference"/>
                <a:cs typeface="Glacial Indifference"/>
                <a:sym typeface="Glacial Indifference"/>
              </a:rPr>
              <a:t>enabling users to evaluate their stress levels easily. Additionally, it includes a step-by-step guide for new users to create an account through the Sign-Up Dashboard, ensuring a seamless onboarding process.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52096"/>
            <a:ext cx="12705308" cy="7242025"/>
          </a:xfrm>
          <a:custGeom>
            <a:avLst/>
            <a:gdLst/>
            <a:ahLst/>
            <a:cxnLst/>
            <a:rect r="r" b="b" t="t" l="l"/>
            <a:pathLst>
              <a:path h="7242025" w="12705308">
                <a:moveTo>
                  <a:pt x="0" y="0"/>
                </a:moveTo>
                <a:lnTo>
                  <a:pt x="12705308" y="0"/>
                </a:lnTo>
                <a:lnTo>
                  <a:pt x="12705308" y="7242025"/>
                </a:lnTo>
                <a:lnTo>
                  <a:pt x="0" y="7242025"/>
                </a:lnTo>
                <a:lnTo>
                  <a:pt x="0" y="0"/>
                </a:lnTo>
                <a:close/>
              </a:path>
            </a:pathLst>
          </a:custGeom>
          <a:blipFill>
            <a:blip r:embed="rId2"/>
            <a:stretch>
              <a:fillRect l="0" t="0" r="0" b="0"/>
            </a:stretch>
          </a:blipFill>
          <a:ln w="38100" cap="sq">
            <a:solidFill>
              <a:srgbClr val="FFFFFF"/>
            </a:solidFill>
            <a:prstDash val="solid"/>
            <a:miter/>
          </a:ln>
        </p:spPr>
      </p:sp>
      <p:sp>
        <p:nvSpPr>
          <p:cNvPr name="TextBox 3" id="3"/>
          <p:cNvSpPr txBox="true"/>
          <p:nvPr/>
        </p:nvSpPr>
        <p:spPr>
          <a:xfrm rot="0">
            <a:off x="1028700" y="763587"/>
            <a:ext cx="409663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Contact Page</a:t>
            </a:r>
          </a:p>
        </p:txBody>
      </p:sp>
      <p:sp>
        <p:nvSpPr>
          <p:cNvPr name="TextBox 4" id="4"/>
          <p:cNvSpPr txBox="true"/>
          <p:nvPr/>
        </p:nvSpPr>
        <p:spPr>
          <a:xfrm rot="0">
            <a:off x="14157744" y="1586734"/>
            <a:ext cx="3101556" cy="706590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The "Contact Page" of the Stressognostic WebApp offers multiple ways to connect for support or inquiries. Users can reach out via email, LinkedIn, or Instagram for updates. Additionally, a general inquiry form is available for personalized messages. This page makes it simple for users to interact with the developer or seek help directly.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47595"/>
            <a:ext cx="12705308" cy="7226144"/>
          </a:xfrm>
          <a:custGeom>
            <a:avLst/>
            <a:gdLst/>
            <a:ahLst/>
            <a:cxnLst/>
            <a:rect r="r" b="b" t="t" l="l"/>
            <a:pathLst>
              <a:path h="7226144" w="12705308">
                <a:moveTo>
                  <a:pt x="0" y="0"/>
                </a:moveTo>
                <a:lnTo>
                  <a:pt x="12705308" y="0"/>
                </a:lnTo>
                <a:lnTo>
                  <a:pt x="12705308" y="7226144"/>
                </a:lnTo>
                <a:lnTo>
                  <a:pt x="0" y="7226144"/>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409663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Sign Up Page</a:t>
            </a:r>
          </a:p>
        </p:txBody>
      </p:sp>
      <p:sp>
        <p:nvSpPr>
          <p:cNvPr name="TextBox 4" id="4"/>
          <p:cNvSpPr txBox="true"/>
          <p:nvPr/>
        </p:nvSpPr>
        <p:spPr>
          <a:xfrm rot="0">
            <a:off x="14157744" y="1599970"/>
            <a:ext cx="3101556" cy="485288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Firstly, If you are a new user on this Website, Then You can Sign Up or Register by clicking on "Sign Up" Botton. This will redirect to Sign Up Page, where you have to provide required data to Create an account successfully.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47595"/>
            <a:ext cx="12705308" cy="7226144"/>
          </a:xfrm>
          <a:custGeom>
            <a:avLst/>
            <a:gdLst/>
            <a:ahLst/>
            <a:cxnLst/>
            <a:rect r="r" b="b" t="t" l="l"/>
            <a:pathLst>
              <a:path h="7226144" w="12705308">
                <a:moveTo>
                  <a:pt x="0" y="0"/>
                </a:moveTo>
                <a:lnTo>
                  <a:pt x="12705308" y="0"/>
                </a:lnTo>
                <a:lnTo>
                  <a:pt x="12705308" y="7226144"/>
                </a:lnTo>
                <a:lnTo>
                  <a:pt x="0" y="7226144"/>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409663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Login Page</a:t>
            </a:r>
          </a:p>
        </p:txBody>
      </p:sp>
      <p:sp>
        <p:nvSpPr>
          <p:cNvPr name="TextBox 4" id="4"/>
          <p:cNvSpPr txBox="true"/>
          <p:nvPr/>
        </p:nvSpPr>
        <p:spPr>
          <a:xfrm rot="0">
            <a:off x="14157744" y="1599970"/>
            <a:ext cx="3101556" cy="4410281"/>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SignUp/Existing User Can Login into their account. For Login You have to provide some Personal Information and then Login - Username &amp; Password for Successful Login into your account.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41582"/>
            <a:ext cx="12705308" cy="7146736"/>
          </a:xfrm>
          <a:custGeom>
            <a:avLst/>
            <a:gdLst/>
            <a:ahLst/>
            <a:cxnLst/>
            <a:rect r="r" b="b" t="t" l="l"/>
            <a:pathLst>
              <a:path h="7146736" w="12705308">
                <a:moveTo>
                  <a:pt x="0" y="0"/>
                </a:moveTo>
                <a:lnTo>
                  <a:pt x="12705308" y="0"/>
                </a:lnTo>
                <a:lnTo>
                  <a:pt x="12705308" y="7146736"/>
                </a:lnTo>
                <a:lnTo>
                  <a:pt x="0" y="7146736"/>
                </a:lnTo>
                <a:lnTo>
                  <a:pt x="0" y="0"/>
                </a:lnTo>
                <a:close/>
              </a:path>
            </a:pathLst>
          </a:custGeom>
          <a:blipFill>
            <a:blip r:embed="rId2"/>
            <a:stretch>
              <a:fillRect l="0" t="0" r="0" b="0"/>
            </a:stretch>
          </a:blipFill>
          <a:ln w="38100" cap="sq">
            <a:solidFill>
              <a:srgbClr val="EBEBEB"/>
            </a:solidFill>
            <a:prstDash val="solid"/>
            <a:miter/>
          </a:ln>
        </p:spPr>
      </p:sp>
      <p:sp>
        <p:nvSpPr>
          <p:cNvPr name="TextBox 3" id="3"/>
          <p:cNvSpPr txBox="true"/>
          <p:nvPr/>
        </p:nvSpPr>
        <p:spPr>
          <a:xfrm rot="0">
            <a:off x="1028700" y="763587"/>
            <a:ext cx="8115300"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Home Page: After Login</a:t>
            </a:r>
          </a:p>
        </p:txBody>
      </p:sp>
      <p:sp>
        <p:nvSpPr>
          <p:cNvPr name="TextBox 4" id="4"/>
          <p:cNvSpPr txBox="true"/>
          <p:nvPr/>
        </p:nvSpPr>
        <p:spPr>
          <a:xfrm rot="0">
            <a:off x="14157744" y="1655857"/>
            <a:ext cx="3101556" cy="3525073"/>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Successful Login You will redirect to Home Page with Logged in Home, Where your Username will Show and Stress Check Botton will Available &amp; Click to Check Stress.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50428"/>
            <a:ext cx="12705308" cy="7257907"/>
          </a:xfrm>
          <a:custGeom>
            <a:avLst/>
            <a:gdLst/>
            <a:ahLst/>
            <a:cxnLst/>
            <a:rect r="r" b="b" t="t" l="l"/>
            <a:pathLst>
              <a:path h="7257907" w="12705308">
                <a:moveTo>
                  <a:pt x="0" y="0"/>
                </a:moveTo>
                <a:lnTo>
                  <a:pt x="12705308" y="0"/>
                </a:lnTo>
                <a:lnTo>
                  <a:pt x="12705308" y="7257907"/>
                </a:lnTo>
                <a:lnTo>
                  <a:pt x="0" y="7257907"/>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7173124"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Check Stress: Data Input</a:t>
            </a:r>
          </a:p>
        </p:txBody>
      </p:sp>
      <p:sp>
        <p:nvSpPr>
          <p:cNvPr name="TextBox 4" id="4"/>
          <p:cNvSpPr txBox="true"/>
          <p:nvPr/>
        </p:nvSpPr>
        <p:spPr>
          <a:xfrm rot="0">
            <a:off x="14157744" y="1702803"/>
            <a:ext cx="3101556" cy="4410281"/>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To Check Your Stress, Input Your Stress Parameters data Like: Respiration, Sleep, Movement etc. Then You have to just Click on "Predict Stress Level" &amp; You will redirect to your stress result Dashboard.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064722" y="963499"/>
            <a:ext cx="11196735" cy="8229600"/>
          </a:xfrm>
          <a:prstGeom prst="rect">
            <a:avLst/>
          </a:prstGeom>
        </p:spPr>
      </p:pic>
      <p:sp>
        <p:nvSpPr>
          <p:cNvPr name="TextBox 3" id="3"/>
          <p:cNvSpPr txBox="true"/>
          <p:nvPr/>
        </p:nvSpPr>
        <p:spPr>
          <a:xfrm rot="0">
            <a:off x="1028700" y="2072279"/>
            <a:ext cx="11420584" cy="2639865"/>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“Stress is a critical health concern in today’s fast-paced world. Stress leads to severe health problems, including anxiety, and even reduced Human Productivity. Yet, it’s often overlooked. With this project, Our goal is to create a proactive tool that allows individuals to monitor and manage their stress effectively, starting with their Stress Prediction”</a:t>
            </a:r>
          </a:p>
          <a:p>
            <a:pPr algn="l">
              <a:lnSpc>
                <a:spcPts val="3493"/>
              </a:lnSpc>
            </a:pPr>
          </a:p>
        </p:txBody>
      </p:sp>
      <p:sp>
        <p:nvSpPr>
          <p:cNvPr name="TextBox 4" id="4"/>
          <p:cNvSpPr txBox="true"/>
          <p:nvPr/>
        </p:nvSpPr>
        <p:spPr>
          <a:xfrm rot="0">
            <a:off x="1028700" y="5029970"/>
            <a:ext cx="11420584" cy="175465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project’s goal is simple yet impactful: to predict human stress levels during sleep using physiological data such as heart rate, respiratory rate, body movements &amp; More. By leveraging the power of Artificial Neural Networks, we classify sleep data into two categories: ‘Stressed’ or ‘Not Stressed.’</a:t>
            </a:r>
          </a:p>
        </p:txBody>
      </p:sp>
      <p:sp>
        <p:nvSpPr>
          <p:cNvPr name="TextBox 5" id="5"/>
          <p:cNvSpPr txBox="true"/>
          <p:nvPr/>
        </p:nvSpPr>
        <p:spPr>
          <a:xfrm rot="0">
            <a:off x="1028700" y="7599510"/>
            <a:ext cx="10342144" cy="2197261"/>
          </a:xfrm>
          <a:prstGeom prst="rect">
            <a:avLst/>
          </a:prstGeom>
        </p:spPr>
        <p:txBody>
          <a:bodyPr anchor="t" rtlCol="false" tIns="0" lIns="0" bIns="0" rIns="0">
            <a:spAutoFit/>
          </a:bodyPr>
          <a:lstStyle/>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Programming Language: Python</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Framework: Django</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IDE: Visual Studio Code</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Model Type: Artificial Neural Network (ANN)</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Data Visualization: Matplotlib, Seaborn</a:t>
            </a:r>
          </a:p>
        </p:txBody>
      </p:sp>
      <p:sp>
        <p:nvSpPr>
          <p:cNvPr name="TextBox 6" id="6"/>
          <p:cNvSpPr txBox="true"/>
          <p:nvPr/>
        </p:nvSpPr>
        <p:spPr>
          <a:xfrm rot="0">
            <a:off x="1019175" y="754062"/>
            <a:ext cx="8115300" cy="644525"/>
          </a:xfrm>
          <a:prstGeom prst="rect">
            <a:avLst/>
          </a:prstGeom>
        </p:spPr>
        <p:txBody>
          <a:bodyPr anchor="t" rtlCol="false" tIns="0" lIns="0" bIns="0" rIns="0">
            <a:spAutoFit/>
          </a:bodyPr>
          <a:lstStyle/>
          <a:p>
            <a:pPr algn="l">
              <a:lnSpc>
                <a:spcPts val="4750"/>
              </a:lnSpc>
            </a:pPr>
            <a:r>
              <a:rPr lang="en-US" sz="5000" spc="-105" b="true">
                <a:solidFill>
                  <a:srgbClr val="F3D339"/>
                </a:solidFill>
                <a:latin typeface="Glacial Indifference Bold"/>
                <a:ea typeface="Glacial Indifference Bold"/>
                <a:cs typeface="Glacial Indifference Bold"/>
                <a:sym typeface="Glacial Indifference Bold"/>
              </a:rPr>
              <a:t>Project Introduction</a:t>
            </a:r>
          </a:p>
        </p:txBody>
      </p:sp>
      <p:sp>
        <p:nvSpPr>
          <p:cNvPr name="TextBox 7" id="7"/>
          <p:cNvSpPr txBox="true"/>
          <p:nvPr/>
        </p:nvSpPr>
        <p:spPr>
          <a:xfrm rot="0">
            <a:off x="1028700" y="1656866"/>
            <a:ext cx="8567504" cy="322280"/>
          </a:xfrm>
          <a:prstGeom prst="rect">
            <a:avLst/>
          </a:prstGeom>
        </p:spPr>
        <p:txBody>
          <a:bodyPr anchor="t" rtlCol="false" tIns="0" lIns="0" bIns="0" rIns="0">
            <a:spAutoFit/>
          </a:bodyPr>
          <a:lstStyle/>
          <a:p>
            <a:pPr algn="l">
              <a:lnSpc>
                <a:spcPts val="2427"/>
              </a:lnSpc>
            </a:pPr>
            <a:r>
              <a:rPr lang="en-US" sz="2554" spc="-53" b="true">
                <a:solidFill>
                  <a:srgbClr val="FFFFFE"/>
                </a:solidFill>
                <a:latin typeface="Glacial Indifference Bold"/>
                <a:ea typeface="Glacial Indifference Bold"/>
                <a:cs typeface="Glacial Indifference Bold"/>
                <a:sym typeface="Glacial Indifference Bold"/>
              </a:rPr>
              <a:t>Human Stress Detection and Prediction</a:t>
            </a:r>
          </a:p>
        </p:txBody>
      </p:sp>
      <p:sp>
        <p:nvSpPr>
          <p:cNvPr name="TextBox 8" id="8"/>
          <p:cNvSpPr txBox="true"/>
          <p:nvPr/>
        </p:nvSpPr>
        <p:spPr>
          <a:xfrm rot="0">
            <a:off x="1028700" y="4621965"/>
            <a:ext cx="8567504" cy="322280"/>
          </a:xfrm>
          <a:prstGeom prst="rect">
            <a:avLst/>
          </a:prstGeom>
        </p:spPr>
        <p:txBody>
          <a:bodyPr anchor="t" rtlCol="false" tIns="0" lIns="0" bIns="0" rIns="0">
            <a:spAutoFit/>
          </a:bodyPr>
          <a:lstStyle/>
          <a:p>
            <a:pPr algn="l">
              <a:lnSpc>
                <a:spcPts val="2427"/>
              </a:lnSpc>
            </a:pPr>
            <a:r>
              <a:rPr lang="en-US" sz="2554" spc="-53" b="true">
                <a:solidFill>
                  <a:srgbClr val="FFFFFE"/>
                </a:solidFill>
                <a:latin typeface="Glacial Indifference Bold"/>
                <a:ea typeface="Glacial Indifference Bold"/>
                <a:cs typeface="Glacial Indifference Bold"/>
                <a:sym typeface="Glacial Indifference Bold"/>
              </a:rPr>
              <a:t>Objective</a:t>
            </a:r>
          </a:p>
        </p:txBody>
      </p:sp>
      <p:sp>
        <p:nvSpPr>
          <p:cNvPr name="TextBox 9" id="9"/>
          <p:cNvSpPr txBox="true"/>
          <p:nvPr/>
        </p:nvSpPr>
        <p:spPr>
          <a:xfrm rot="0">
            <a:off x="1028700" y="7191505"/>
            <a:ext cx="8567504" cy="322280"/>
          </a:xfrm>
          <a:prstGeom prst="rect">
            <a:avLst/>
          </a:prstGeom>
        </p:spPr>
        <p:txBody>
          <a:bodyPr anchor="t" rtlCol="false" tIns="0" lIns="0" bIns="0" rIns="0">
            <a:spAutoFit/>
          </a:bodyPr>
          <a:lstStyle/>
          <a:p>
            <a:pPr algn="l">
              <a:lnSpc>
                <a:spcPts val="2427"/>
              </a:lnSpc>
            </a:pPr>
            <a:r>
              <a:rPr lang="en-US" sz="2554" spc="-53" b="true">
                <a:solidFill>
                  <a:srgbClr val="FFFFFE"/>
                </a:solidFill>
                <a:latin typeface="Glacial Indifference Bold"/>
                <a:ea typeface="Glacial Indifference Bold"/>
                <a:cs typeface="Glacial Indifference Bold"/>
                <a:sym typeface="Glacial Indifference Bold"/>
              </a:rPr>
              <a:t>Tools and Technologies</a:t>
            </a:r>
          </a:p>
        </p:txBody>
      </p:sp>
    </p:spTree>
  </p:cSld>
  <p:clrMapOvr>
    <a:masterClrMapping/>
  </p:clrMapOvr>
  <p:transition spd="med">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79200"/>
            <a:ext cx="12705308" cy="7257907"/>
          </a:xfrm>
          <a:custGeom>
            <a:avLst/>
            <a:gdLst/>
            <a:ahLst/>
            <a:cxnLst/>
            <a:rect r="r" b="b" t="t" l="l"/>
            <a:pathLst>
              <a:path h="7257907" w="12705308">
                <a:moveTo>
                  <a:pt x="0" y="0"/>
                </a:moveTo>
                <a:lnTo>
                  <a:pt x="12705308" y="0"/>
                </a:lnTo>
                <a:lnTo>
                  <a:pt x="12705308" y="7257907"/>
                </a:lnTo>
                <a:lnTo>
                  <a:pt x="0" y="7257907"/>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7807651"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Stress Result: Not Stressed</a:t>
            </a:r>
          </a:p>
        </p:txBody>
      </p:sp>
      <p:sp>
        <p:nvSpPr>
          <p:cNvPr name="TextBox 4" id="4"/>
          <p:cNvSpPr txBox="true"/>
          <p:nvPr/>
        </p:nvSpPr>
        <p:spPr>
          <a:xfrm rot="0">
            <a:off x="14176794" y="1612525"/>
            <a:ext cx="3101556" cy="529549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Input data If You are "Not Stressed": Then this interface will show along with Personal Information. You Can Recheck You Stress Using Above "Check Again" Button. You can scroll to get some suggestions to Stay Calm and Stress Free.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1028700" y="763587"/>
            <a:ext cx="7807651"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Stress Result: Stressed</a:t>
            </a:r>
          </a:p>
        </p:txBody>
      </p:sp>
      <p:sp>
        <p:nvSpPr>
          <p:cNvPr name="Freeform 3" id="3"/>
          <p:cNvSpPr/>
          <p:nvPr/>
        </p:nvSpPr>
        <p:spPr>
          <a:xfrm flipH="false" flipV="false" rot="0">
            <a:off x="1028700" y="1679200"/>
            <a:ext cx="12705308" cy="7242025"/>
          </a:xfrm>
          <a:custGeom>
            <a:avLst/>
            <a:gdLst/>
            <a:ahLst/>
            <a:cxnLst/>
            <a:rect r="r" b="b" t="t" l="l"/>
            <a:pathLst>
              <a:path h="7242025" w="12705308">
                <a:moveTo>
                  <a:pt x="0" y="0"/>
                </a:moveTo>
                <a:lnTo>
                  <a:pt x="12705308" y="0"/>
                </a:lnTo>
                <a:lnTo>
                  <a:pt x="12705308" y="7242025"/>
                </a:lnTo>
                <a:lnTo>
                  <a:pt x="0" y="7242025"/>
                </a:lnTo>
                <a:lnTo>
                  <a:pt x="0" y="0"/>
                </a:lnTo>
                <a:close/>
              </a:path>
            </a:pathLst>
          </a:custGeom>
          <a:blipFill>
            <a:blip r:embed="rId2"/>
            <a:stretch>
              <a:fillRect l="0" t="0" r="0" b="0"/>
            </a:stretch>
          </a:blipFill>
          <a:ln w="38100" cap="sq">
            <a:solidFill>
              <a:srgbClr val="FFFFFE"/>
            </a:solidFill>
            <a:prstDash val="solid"/>
            <a:miter/>
          </a:ln>
        </p:spPr>
      </p:sp>
      <p:sp>
        <p:nvSpPr>
          <p:cNvPr name="TextBox 4" id="4"/>
          <p:cNvSpPr txBox="true"/>
          <p:nvPr/>
        </p:nvSpPr>
        <p:spPr>
          <a:xfrm rot="0">
            <a:off x="14157744" y="1631575"/>
            <a:ext cx="3101556" cy="485288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Input data If You are "Stressed": Then this interface will show along with Personal Information. You Can Recheck You Stress Using Above "Check Again" Button. You can scroll to get some suggestions to Stay Calm and Stress Free.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6154002" y="1000125"/>
            <a:ext cx="5672347" cy="784225"/>
          </a:xfrm>
          <a:prstGeom prst="rect">
            <a:avLst/>
          </a:prstGeom>
        </p:spPr>
        <p:txBody>
          <a:bodyPr anchor="t" rtlCol="false" tIns="0" lIns="0" bIns="0" rIns="0">
            <a:spAutoFit/>
          </a:bodyPr>
          <a:lstStyle/>
          <a:p>
            <a:pPr algn="ctr">
              <a:lnSpc>
                <a:spcPts val="6200"/>
              </a:lnSpc>
            </a:pPr>
            <a:r>
              <a:rPr lang="en-US" b="true" sz="5000" spc="-105">
                <a:solidFill>
                  <a:srgbClr val="FFFFFE"/>
                </a:solidFill>
                <a:latin typeface="Glacial Indifference Bold"/>
                <a:ea typeface="Glacial Indifference Bold"/>
                <a:cs typeface="Glacial Indifference Bold"/>
                <a:sym typeface="Glacial Indifference Bold"/>
              </a:rPr>
              <a:t>Conclusions</a:t>
            </a:r>
          </a:p>
        </p:txBody>
      </p:sp>
      <p:pic>
        <p:nvPicPr>
          <p:cNvPr name="Picture 3" id="3"/>
          <p:cNvPicPr>
            <a:picLocks noChangeAspect="true"/>
          </p:cNvPicPr>
          <p:nvPr/>
        </p:nvPicPr>
        <p:blipFill>
          <a:blip r:embed="rId2"/>
          <a:srcRect l="0" t="0" r="0" b="0"/>
          <a:stretch>
            <a:fillRect/>
          </a:stretch>
        </p:blipFill>
        <p:spPr>
          <a:xfrm flipH="false" flipV="false" rot="0">
            <a:off x="8163679" y="1784350"/>
            <a:ext cx="1652992" cy="380188"/>
          </a:xfrm>
          <a:prstGeom prst="rect">
            <a:avLst/>
          </a:prstGeom>
        </p:spPr>
      </p:pic>
      <p:sp>
        <p:nvSpPr>
          <p:cNvPr name="TextBox 4" id="4"/>
          <p:cNvSpPr txBox="true"/>
          <p:nvPr/>
        </p:nvSpPr>
        <p:spPr>
          <a:xfrm rot="0">
            <a:off x="2149810" y="2767961"/>
            <a:ext cx="13988380" cy="2375539"/>
          </a:xfrm>
          <a:prstGeom prst="rect">
            <a:avLst/>
          </a:prstGeom>
        </p:spPr>
        <p:txBody>
          <a:bodyPr anchor="t" rtlCol="false" tIns="0" lIns="0" bIns="0" rIns="0">
            <a:spAutoFit/>
          </a:bodyPr>
          <a:lstStyle/>
          <a:p>
            <a:pPr algn="l">
              <a:lnSpc>
                <a:spcPts val="4725"/>
              </a:lnSpc>
            </a:pPr>
            <a:r>
              <a:rPr lang="en-US" sz="3375" spc="-70">
                <a:solidFill>
                  <a:srgbClr val="FFFFFE"/>
                </a:solidFill>
                <a:latin typeface="Glacial Indifference"/>
                <a:ea typeface="Glacial Indifference"/>
                <a:cs typeface="Glacial Indifference"/>
                <a:sym typeface="Glacial Indifference"/>
              </a:rPr>
              <a:t>This project demonstrates the potential of AI in health management through a predictive model that allows users to Check their stress results effectively. With a focus on user accessibility, this tool integrates real-time data processing and prediction, offering valuable insights into individual stress profiles.</a:t>
            </a:r>
          </a:p>
        </p:txBody>
      </p:sp>
      <p:sp>
        <p:nvSpPr>
          <p:cNvPr name="TextBox 5" id="5"/>
          <p:cNvSpPr txBox="true"/>
          <p:nvPr/>
        </p:nvSpPr>
        <p:spPr>
          <a:xfrm rot="0">
            <a:off x="2149810" y="5743575"/>
            <a:ext cx="13988380" cy="1776890"/>
          </a:xfrm>
          <a:prstGeom prst="rect">
            <a:avLst/>
          </a:prstGeom>
        </p:spPr>
        <p:txBody>
          <a:bodyPr anchor="t" rtlCol="false" tIns="0" lIns="0" bIns="0" rIns="0">
            <a:spAutoFit/>
          </a:bodyPr>
          <a:lstStyle/>
          <a:p>
            <a:pPr algn="l">
              <a:lnSpc>
                <a:spcPts val="4725"/>
              </a:lnSpc>
            </a:pPr>
            <a:r>
              <a:rPr lang="en-US" sz="3375" spc="-70">
                <a:solidFill>
                  <a:srgbClr val="FFFFFE"/>
                </a:solidFill>
                <a:latin typeface="Glacial Indifference"/>
                <a:ea typeface="Glacial Indifference"/>
                <a:cs typeface="Glacial Indifference"/>
                <a:sym typeface="Glacial Indifference"/>
              </a:rPr>
              <a:t>Future advancements may include the incorporation of additional health metrics to enhance prediction accuracy and expansion to accommodate larger datasets, making stress monitoring even more comprehensive and precise.</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5202398" y="4578350"/>
            <a:ext cx="7883205" cy="1244600"/>
          </a:xfrm>
          <a:prstGeom prst="rect">
            <a:avLst/>
          </a:prstGeom>
        </p:spPr>
        <p:txBody>
          <a:bodyPr anchor="t" rtlCol="false" tIns="0" lIns="0" bIns="0" rIns="0">
            <a:spAutoFit/>
          </a:bodyPr>
          <a:lstStyle/>
          <a:p>
            <a:pPr algn="ctr">
              <a:lnSpc>
                <a:spcPts val="4750"/>
              </a:lnSpc>
            </a:pPr>
            <a:r>
              <a:rPr lang="en-US" b="true" sz="5000" spc="-105">
                <a:solidFill>
                  <a:srgbClr val="FFFFFE"/>
                </a:solidFill>
                <a:latin typeface="Glacial Indifference Bold"/>
                <a:ea typeface="Glacial Indifference Bold"/>
                <a:cs typeface="Glacial Indifference Bold"/>
                <a:sym typeface="Glacial Indifference Bold"/>
              </a:rPr>
              <a:t>Human Stress Detection &amp; Prediction</a:t>
            </a:r>
          </a:p>
        </p:txBody>
      </p:sp>
      <p:sp>
        <p:nvSpPr>
          <p:cNvPr name="TextBox 3" id="3"/>
          <p:cNvSpPr txBox="true"/>
          <p:nvPr/>
        </p:nvSpPr>
        <p:spPr>
          <a:xfrm rot="0">
            <a:off x="6073902" y="4095750"/>
            <a:ext cx="6140197" cy="368300"/>
          </a:xfrm>
          <a:prstGeom prst="rect">
            <a:avLst/>
          </a:prstGeom>
        </p:spPr>
        <p:txBody>
          <a:bodyPr anchor="t" rtlCol="false" tIns="0" lIns="0" bIns="0" rIns="0">
            <a:spAutoFit/>
          </a:bodyPr>
          <a:lstStyle/>
          <a:p>
            <a:pPr algn="ctr">
              <a:lnSpc>
                <a:spcPts val="2755"/>
              </a:lnSpc>
            </a:pPr>
            <a:r>
              <a:rPr lang="en-US" sz="2900" spc="-60">
                <a:solidFill>
                  <a:srgbClr val="FFFFFE"/>
                </a:solidFill>
                <a:latin typeface="Glacial Indifference"/>
                <a:ea typeface="Glacial Indifference"/>
                <a:cs typeface="Glacial Indifference"/>
                <a:sym typeface="Glacial Indifference"/>
              </a:rPr>
              <a:t>Infosys Springboard</a:t>
            </a:r>
          </a:p>
        </p:txBody>
      </p:sp>
      <p:sp>
        <p:nvSpPr>
          <p:cNvPr name="TextBox 4" id="4"/>
          <p:cNvSpPr txBox="true"/>
          <p:nvPr/>
        </p:nvSpPr>
        <p:spPr>
          <a:xfrm rot="0">
            <a:off x="6073902" y="5889625"/>
            <a:ext cx="6140197" cy="368300"/>
          </a:xfrm>
          <a:prstGeom prst="rect">
            <a:avLst/>
          </a:prstGeom>
        </p:spPr>
        <p:txBody>
          <a:bodyPr anchor="t" rtlCol="false" tIns="0" lIns="0" bIns="0" rIns="0">
            <a:spAutoFit/>
          </a:bodyPr>
          <a:lstStyle/>
          <a:p>
            <a:pPr algn="ctr">
              <a:lnSpc>
                <a:spcPts val="2755"/>
              </a:lnSpc>
            </a:pPr>
            <a:r>
              <a:rPr lang="en-US" sz="2900" spc="-60">
                <a:solidFill>
                  <a:srgbClr val="FFFFFE"/>
                </a:solidFill>
                <a:latin typeface="Glacial Indifference"/>
                <a:ea typeface="Glacial Indifference"/>
                <a:cs typeface="Glacial Indifference"/>
                <a:sym typeface="Glacial Indifference"/>
              </a:rPr>
              <a:t>Ankit Kumar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47502" y="2732003"/>
            <a:ext cx="9659646" cy="5216209"/>
          </a:xfrm>
          <a:prstGeom prst="rect">
            <a:avLst/>
          </a:prstGeom>
        </p:spPr>
      </p:pic>
      <p:sp>
        <p:nvSpPr>
          <p:cNvPr name="TextBox 3" id="3"/>
          <p:cNvSpPr txBox="true"/>
          <p:nvPr/>
        </p:nvSpPr>
        <p:spPr>
          <a:xfrm rot="0">
            <a:off x="4872840" y="4333504"/>
            <a:ext cx="8542321" cy="1581024"/>
          </a:xfrm>
          <a:prstGeom prst="rect">
            <a:avLst/>
          </a:prstGeom>
        </p:spPr>
        <p:txBody>
          <a:bodyPr anchor="t" rtlCol="false" tIns="0" lIns="0" bIns="0" rIns="0">
            <a:spAutoFit/>
          </a:bodyPr>
          <a:lstStyle/>
          <a:p>
            <a:pPr algn="ctr">
              <a:lnSpc>
                <a:spcPts val="11681"/>
              </a:lnSpc>
            </a:pPr>
            <a:r>
              <a:rPr lang="en-US" b="true" sz="12296" spc="-258">
                <a:solidFill>
                  <a:srgbClr val="FFFFFE"/>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595124" y="1028700"/>
            <a:ext cx="2006017" cy="1976517"/>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5279628">
            <a:off x="925011" y="787898"/>
            <a:ext cx="2006017" cy="1976517"/>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5400000">
            <a:off x="15268033" y="7495829"/>
            <a:ext cx="2006017" cy="1976517"/>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10710085">
            <a:off x="930756" y="7255890"/>
            <a:ext cx="2006017" cy="1976517"/>
          </a:xfrm>
          <a:prstGeom prst="rect">
            <a:avLst/>
          </a:prstGeom>
        </p:spPr>
      </p:pic>
      <p:sp>
        <p:nvSpPr>
          <p:cNvPr name="TextBox 6" id="6"/>
          <p:cNvSpPr txBox="true"/>
          <p:nvPr/>
        </p:nvSpPr>
        <p:spPr>
          <a:xfrm rot="0">
            <a:off x="2952034" y="2597591"/>
            <a:ext cx="12383932" cy="6155690"/>
          </a:xfrm>
          <a:prstGeom prst="rect">
            <a:avLst/>
          </a:prstGeom>
        </p:spPr>
        <p:txBody>
          <a:bodyPr anchor="t" rtlCol="false" tIns="0" lIns="0" bIns="0" rIns="0">
            <a:spAutoFit/>
          </a:bodyPr>
          <a:lstStyle/>
          <a:p>
            <a:pPr algn="ctr">
              <a:lnSpc>
                <a:spcPts val="4060"/>
              </a:lnSpc>
            </a:pPr>
            <a:r>
              <a:rPr lang="en-US" b="true" sz="2900" spc="-60">
                <a:solidFill>
                  <a:srgbClr val="FFFFFE"/>
                </a:solidFill>
                <a:latin typeface="Glacial Indifference Bold"/>
                <a:ea typeface="Glacial Indifference Bold"/>
                <a:cs typeface="Glacial Indifference Bold"/>
                <a:sym typeface="Glacial Indifference Bold"/>
              </a:rPr>
              <a:t>Project Uses</a:t>
            </a:r>
          </a:p>
          <a:p>
            <a:pPr algn="ctr">
              <a:lnSpc>
                <a:spcPts val="4060"/>
              </a:lnSpc>
            </a:pPr>
            <a:r>
              <a:rPr lang="en-US" sz="2900" spc="-60">
                <a:solidFill>
                  <a:srgbClr val="FFFFFE"/>
                </a:solidFill>
                <a:latin typeface="Glacial Indifference"/>
                <a:ea typeface="Glacial Indifference"/>
                <a:cs typeface="Glacial Indifference"/>
                <a:sym typeface="Glacial Indifference"/>
              </a:rPr>
              <a:t>       </a:t>
            </a:r>
            <a:r>
              <a:rPr lang="en-US" sz="2900" spc="-60">
                <a:solidFill>
                  <a:srgbClr val="FFFFFE"/>
                </a:solidFill>
                <a:latin typeface="Glacial Indifference"/>
                <a:ea typeface="Glacial Indifference"/>
                <a:cs typeface="Glacial Indifference"/>
                <a:sym typeface="Glacial Indifference"/>
              </a:rPr>
              <a:t>This project offers an accessible tool for stress monitoring, helping individuals       to proactively understand and manage their stress levels. It serves as a practical application for everyday health management and preventive care.</a:t>
            </a:r>
          </a:p>
          <a:p>
            <a:pPr algn="ctr">
              <a:lnSpc>
                <a:spcPts val="4060"/>
              </a:lnSpc>
            </a:pPr>
            <a:r>
              <a:rPr lang="en-US" b="true" sz="2900" spc="-60">
                <a:solidFill>
                  <a:srgbClr val="FFFFFE"/>
                </a:solidFill>
                <a:latin typeface="Glacial Indifference Bold"/>
                <a:ea typeface="Glacial Indifference Bold"/>
                <a:cs typeface="Glacial Indifference Bold"/>
                <a:sym typeface="Glacial Indifference Bold"/>
              </a:rPr>
              <a:t>Us</a:t>
            </a:r>
            <a:r>
              <a:rPr lang="en-US" b="true" sz="2900" spc="-60">
                <a:solidFill>
                  <a:srgbClr val="FFFFFE"/>
                </a:solidFill>
                <a:latin typeface="Glacial Indifference Bold"/>
                <a:ea typeface="Glacial Indifference Bold"/>
                <a:cs typeface="Glacial Indifference Bold"/>
                <a:sym typeface="Glacial Indifference Bold"/>
              </a:rPr>
              <a:t>er Tour</a:t>
            </a:r>
          </a:p>
          <a:p>
            <a:pPr algn="ctr">
              <a:lnSpc>
                <a:spcPts val="4060"/>
              </a:lnSpc>
            </a:pPr>
            <a:r>
              <a:rPr lang="en-US" sz="2900" spc="-60">
                <a:solidFill>
                  <a:srgbClr val="FFFFFE"/>
                </a:solidFill>
                <a:latin typeface="Glacial Indifference"/>
                <a:ea typeface="Glacial Indifference"/>
                <a:cs typeface="Glacial Indifference"/>
                <a:sym typeface="Glacial Indifference"/>
              </a:rPr>
              <a:t>A Django-powered web app serves as the main interface, where users can:</a:t>
            </a:r>
          </a:p>
          <a:p>
            <a:pPr algn="ctr">
              <a:lnSpc>
                <a:spcPts val="4060"/>
              </a:lnSpc>
            </a:pPr>
            <a:r>
              <a:rPr lang="en-US" sz="2900" spc="-60">
                <a:solidFill>
                  <a:srgbClr val="FFFFFE"/>
                </a:solidFill>
                <a:latin typeface="Glacial Indifference"/>
                <a:ea typeface="Glacial Indifference"/>
                <a:cs typeface="Glacial Indifference"/>
                <a:sym typeface="Glacial Indifference"/>
              </a:rPr>
              <a:t>Log in to access their personalized dashboard.</a:t>
            </a:r>
          </a:p>
          <a:p>
            <a:pPr algn="ctr">
              <a:lnSpc>
                <a:spcPts val="4060"/>
              </a:lnSpc>
            </a:pPr>
            <a:r>
              <a:rPr lang="en-US" sz="2900" spc="-60">
                <a:solidFill>
                  <a:srgbClr val="FFFFFE"/>
                </a:solidFill>
                <a:latin typeface="Glacial Indifference"/>
                <a:ea typeface="Glacial Indifference"/>
                <a:cs typeface="Glacial Indifference"/>
                <a:sym typeface="Glacial Indifference"/>
              </a:rPr>
              <a:t>Input Health Data including parameters such as Snoring Rate, Respiratory Rate, Body Temperature, Limb Movement, and more.</a:t>
            </a:r>
          </a:p>
          <a:p>
            <a:pPr algn="ctr">
              <a:lnSpc>
                <a:spcPts val="4060"/>
              </a:lnSpc>
            </a:pPr>
            <a:r>
              <a:rPr lang="en-US" sz="2900" spc="-60">
                <a:solidFill>
                  <a:srgbClr val="FFFFFE"/>
                </a:solidFill>
                <a:latin typeface="Glacial Indifference"/>
                <a:ea typeface="Glacial Indifference"/>
                <a:cs typeface="Glacial Indifference"/>
                <a:sym typeface="Glacial Indifference"/>
              </a:rPr>
              <a:t>Receive Stress Prediction Results generated by the ANN model, enabling them to track and manage stress effectively.</a:t>
            </a:r>
          </a:p>
          <a:p>
            <a:pPr algn="ctr">
              <a:lnSpc>
                <a:spcPts val="4060"/>
              </a:lnSpc>
            </a:pPr>
          </a:p>
        </p:txBody>
      </p:sp>
      <p:sp>
        <p:nvSpPr>
          <p:cNvPr name="TextBox 7" id="7"/>
          <p:cNvSpPr txBox="true"/>
          <p:nvPr/>
        </p:nvSpPr>
        <p:spPr>
          <a:xfrm rot="0">
            <a:off x="5086350" y="1741023"/>
            <a:ext cx="8115300" cy="644525"/>
          </a:xfrm>
          <a:prstGeom prst="rect">
            <a:avLst/>
          </a:prstGeom>
        </p:spPr>
        <p:txBody>
          <a:bodyPr anchor="t" rtlCol="false" tIns="0" lIns="0" bIns="0" rIns="0">
            <a:spAutoFit/>
          </a:bodyPr>
          <a:lstStyle/>
          <a:p>
            <a:pPr algn="ctr">
              <a:lnSpc>
                <a:spcPts val="4750"/>
              </a:lnSpc>
            </a:pPr>
            <a:r>
              <a:rPr lang="en-US" b="true" sz="5000" spc="-105">
                <a:solidFill>
                  <a:srgbClr val="FFFFFE"/>
                </a:solidFill>
                <a:latin typeface="Glacial Indifference Bold"/>
                <a:ea typeface="Glacial Indifference Bold"/>
                <a:cs typeface="Glacial Indifference Bold"/>
                <a:sym typeface="Glacial Indifference Bold"/>
              </a:rPr>
              <a:t>Project Overview</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1028700" y="4414862"/>
            <a:ext cx="3845837" cy="101219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Data Preprocessing &amp; Visualizations</a:t>
            </a:r>
          </a:p>
        </p:txBody>
      </p:sp>
      <p:sp>
        <p:nvSpPr>
          <p:cNvPr name="TextBox 3" id="3"/>
          <p:cNvSpPr txBox="true"/>
          <p:nvPr/>
        </p:nvSpPr>
        <p:spPr>
          <a:xfrm rot="0">
            <a:off x="9283862" y="4414862"/>
            <a:ext cx="3845837" cy="101219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Model Training and Visualization</a:t>
            </a:r>
          </a:p>
        </p:txBody>
      </p:sp>
      <p:sp>
        <p:nvSpPr>
          <p:cNvPr name="TextBox 4" id="4"/>
          <p:cNvSpPr txBox="true"/>
          <p:nvPr/>
        </p:nvSpPr>
        <p:spPr>
          <a:xfrm rot="0">
            <a:off x="5158301" y="4451692"/>
            <a:ext cx="3845837" cy="101219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ANN Model Design &amp; Architecture </a:t>
            </a:r>
          </a:p>
        </p:txBody>
      </p:sp>
      <p:sp>
        <p:nvSpPr>
          <p:cNvPr name="TextBox 5" id="5"/>
          <p:cNvSpPr txBox="true"/>
          <p:nvPr/>
        </p:nvSpPr>
        <p:spPr>
          <a:xfrm rot="0">
            <a:off x="1028700"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- 01</a:t>
            </a:r>
          </a:p>
        </p:txBody>
      </p:sp>
      <p:sp>
        <p:nvSpPr>
          <p:cNvPr name="TextBox 6" id="6"/>
          <p:cNvSpPr txBox="true"/>
          <p:nvPr/>
        </p:nvSpPr>
        <p:spPr>
          <a:xfrm rot="0">
            <a:off x="5152275"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- 02</a:t>
            </a:r>
          </a:p>
        </p:txBody>
      </p:sp>
      <p:sp>
        <p:nvSpPr>
          <p:cNvPr name="TextBox 7" id="7"/>
          <p:cNvSpPr txBox="true"/>
          <p:nvPr/>
        </p:nvSpPr>
        <p:spPr>
          <a:xfrm rot="0">
            <a:off x="9283862"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- 03</a:t>
            </a:r>
          </a:p>
        </p:txBody>
      </p:sp>
      <p:sp>
        <p:nvSpPr>
          <p:cNvPr name="TextBox 8" id="8"/>
          <p:cNvSpPr txBox="true"/>
          <p:nvPr/>
        </p:nvSpPr>
        <p:spPr>
          <a:xfrm rot="0">
            <a:off x="13415449"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- 04</a:t>
            </a:r>
          </a:p>
        </p:txBody>
      </p:sp>
      <p:sp>
        <p:nvSpPr>
          <p:cNvPr name="TextBox 9" id="9"/>
          <p:cNvSpPr txBox="true"/>
          <p:nvPr/>
        </p:nvSpPr>
        <p:spPr>
          <a:xfrm rot="0">
            <a:off x="13415449" y="4451692"/>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Model Deployment</a:t>
            </a:r>
          </a:p>
        </p:txBody>
      </p:sp>
      <p:sp>
        <p:nvSpPr>
          <p:cNvPr name="TextBox 10" id="10"/>
          <p:cNvSpPr txBox="true"/>
          <p:nvPr/>
        </p:nvSpPr>
        <p:spPr>
          <a:xfrm rot="0">
            <a:off x="1028700" y="5645785"/>
            <a:ext cx="3845837" cy="2334895"/>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Preprocessed and cleaned data for accurate analysis. Used visualizations like bar charts, correlation matrices, and pair plots to uncover relationships among variables.</a:t>
            </a:r>
          </a:p>
        </p:txBody>
      </p:sp>
      <p:sp>
        <p:nvSpPr>
          <p:cNvPr name="TextBox 11" id="11"/>
          <p:cNvSpPr txBox="true"/>
          <p:nvPr/>
        </p:nvSpPr>
        <p:spPr>
          <a:xfrm rot="0">
            <a:off x="9283862" y="5645785"/>
            <a:ext cx="3845837" cy="2334895"/>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Trained the model on the dataset, optimized hyperparameters, and visualized the training process with metrics like accuracy and loss to track model performance.</a:t>
            </a:r>
          </a:p>
        </p:txBody>
      </p:sp>
      <p:sp>
        <p:nvSpPr>
          <p:cNvPr name="TextBox 12" id="12"/>
          <p:cNvSpPr txBox="true"/>
          <p:nvPr/>
        </p:nvSpPr>
        <p:spPr>
          <a:xfrm rot="0">
            <a:off x="5158301" y="5645785"/>
            <a:ext cx="3845837" cy="1553845"/>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Designed the ANN model, with structured layers tailored to the input parameters, enabling robust stress level predictions.</a:t>
            </a:r>
          </a:p>
        </p:txBody>
      </p:sp>
      <p:sp>
        <p:nvSpPr>
          <p:cNvPr name="TextBox 13" id="13"/>
          <p:cNvSpPr txBox="true"/>
          <p:nvPr/>
        </p:nvSpPr>
        <p:spPr>
          <a:xfrm rot="0">
            <a:off x="13413463" y="5645785"/>
            <a:ext cx="3845837" cy="1944370"/>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Deployed the ANN model within the Django application, creating a seamless user experience where predictions are generated in real-time based on user inputs.</a:t>
            </a:r>
          </a:p>
        </p:txBody>
      </p:sp>
      <p:sp>
        <p:nvSpPr>
          <p:cNvPr name="TextBox 14" id="14"/>
          <p:cNvSpPr txBox="true"/>
          <p:nvPr/>
        </p:nvSpPr>
        <p:spPr>
          <a:xfrm rot="0">
            <a:off x="1028700" y="763587"/>
            <a:ext cx="8115300"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Project Milestone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5143026" y="4768040"/>
            <a:ext cx="8008106"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Data Preprocessing &amp; Visualizations</a:t>
            </a:r>
          </a:p>
        </p:txBody>
      </p:sp>
      <p:sp>
        <p:nvSpPr>
          <p:cNvPr name="TextBox 4" id="4"/>
          <p:cNvSpPr txBox="true"/>
          <p:nvPr/>
        </p:nvSpPr>
        <p:spPr>
          <a:xfrm rot="0">
            <a:off x="7993284" y="4184476"/>
            <a:ext cx="2307591"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528289" y="1915376"/>
            <a:ext cx="11301259" cy="3404504"/>
          </a:xfrm>
          <a:custGeom>
            <a:avLst/>
            <a:gdLst/>
            <a:ahLst/>
            <a:cxnLst/>
            <a:rect r="r" b="b" t="t" l="l"/>
            <a:pathLst>
              <a:path h="3404504" w="11301259">
                <a:moveTo>
                  <a:pt x="0" y="0"/>
                </a:moveTo>
                <a:lnTo>
                  <a:pt x="11301259" y="0"/>
                </a:lnTo>
                <a:lnTo>
                  <a:pt x="11301259" y="3404504"/>
                </a:lnTo>
                <a:lnTo>
                  <a:pt x="0" y="3404504"/>
                </a:lnTo>
                <a:lnTo>
                  <a:pt x="0" y="0"/>
                </a:lnTo>
                <a:close/>
              </a:path>
            </a:pathLst>
          </a:custGeom>
          <a:blipFill>
            <a:blip r:embed="rId2"/>
            <a:stretch>
              <a:fillRect l="0" t="0" r="0" b="0"/>
            </a:stretch>
          </a:blipFill>
          <a:ln w="19050" cap="sq">
            <a:solidFill>
              <a:srgbClr val="FFFFFE"/>
            </a:solidFill>
            <a:prstDash val="solid"/>
            <a:miter/>
          </a:ln>
        </p:spPr>
      </p:sp>
      <p:sp>
        <p:nvSpPr>
          <p:cNvPr name="Freeform 3" id="3"/>
          <p:cNvSpPr/>
          <p:nvPr/>
        </p:nvSpPr>
        <p:spPr>
          <a:xfrm flipH="false" flipV="false" rot="0">
            <a:off x="528289" y="5547462"/>
            <a:ext cx="3954813" cy="1367932"/>
          </a:xfrm>
          <a:custGeom>
            <a:avLst/>
            <a:gdLst/>
            <a:ahLst/>
            <a:cxnLst/>
            <a:rect r="r" b="b" t="t" l="l"/>
            <a:pathLst>
              <a:path h="1367932" w="3954813">
                <a:moveTo>
                  <a:pt x="0" y="0"/>
                </a:moveTo>
                <a:lnTo>
                  <a:pt x="3954813" y="0"/>
                </a:lnTo>
                <a:lnTo>
                  <a:pt x="3954813" y="1367932"/>
                </a:lnTo>
                <a:lnTo>
                  <a:pt x="0" y="1367932"/>
                </a:lnTo>
                <a:lnTo>
                  <a:pt x="0" y="0"/>
                </a:lnTo>
                <a:close/>
              </a:path>
            </a:pathLst>
          </a:custGeom>
          <a:blipFill>
            <a:blip r:embed="rId3"/>
            <a:stretch>
              <a:fillRect l="0" t="0" r="0" b="0"/>
            </a:stretch>
          </a:blipFill>
          <a:ln w="19050" cap="sq">
            <a:solidFill>
              <a:srgbClr val="EDEBE6"/>
            </a:solidFill>
            <a:prstDash val="solid"/>
            <a:miter/>
          </a:ln>
        </p:spPr>
      </p:sp>
      <p:sp>
        <p:nvSpPr>
          <p:cNvPr name="Freeform 4" id="4"/>
          <p:cNvSpPr/>
          <p:nvPr/>
        </p:nvSpPr>
        <p:spPr>
          <a:xfrm flipH="false" flipV="false" rot="0">
            <a:off x="528289" y="7105894"/>
            <a:ext cx="11301259" cy="2429771"/>
          </a:xfrm>
          <a:custGeom>
            <a:avLst/>
            <a:gdLst/>
            <a:ahLst/>
            <a:cxnLst/>
            <a:rect r="r" b="b" t="t" l="l"/>
            <a:pathLst>
              <a:path h="2429771" w="11301259">
                <a:moveTo>
                  <a:pt x="0" y="0"/>
                </a:moveTo>
                <a:lnTo>
                  <a:pt x="11301259" y="0"/>
                </a:lnTo>
                <a:lnTo>
                  <a:pt x="11301259" y="2429771"/>
                </a:lnTo>
                <a:lnTo>
                  <a:pt x="0" y="2429771"/>
                </a:lnTo>
                <a:lnTo>
                  <a:pt x="0" y="0"/>
                </a:lnTo>
                <a:close/>
              </a:path>
            </a:pathLst>
          </a:custGeom>
          <a:blipFill>
            <a:blip r:embed="rId4"/>
            <a:stretch>
              <a:fillRect l="0" t="0" r="0" b="0"/>
            </a:stretch>
          </a:blipFill>
          <a:ln w="19050" cap="sq">
            <a:solidFill>
              <a:srgbClr val="FFFFFE"/>
            </a:solidFill>
            <a:prstDash val="solid"/>
            <a:miter/>
          </a:ln>
        </p:spPr>
      </p:sp>
      <p:sp>
        <p:nvSpPr>
          <p:cNvPr name="TextBox 5" id="5"/>
          <p:cNvSpPr txBox="true"/>
          <p:nvPr/>
        </p:nvSpPr>
        <p:spPr>
          <a:xfrm rot="0">
            <a:off x="528289" y="523978"/>
            <a:ext cx="8008106"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Data Preprocessing &amp; Visualizations</a:t>
            </a:r>
          </a:p>
        </p:txBody>
      </p:sp>
      <p:sp>
        <p:nvSpPr>
          <p:cNvPr name="TextBox 6" id="6"/>
          <p:cNvSpPr txBox="true"/>
          <p:nvPr/>
        </p:nvSpPr>
        <p:spPr>
          <a:xfrm rot="0">
            <a:off x="528289" y="1420914"/>
            <a:ext cx="3323951" cy="368630"/>
          </a:xfrm>
          <a:prstGeom prst="rect">
            <a:avLst/>
          </a:prstGeom>
        </p:spPr>
        <p:txBody>
          <a:bodyPr anchor="t" rtlCol="false" tIns="0" lIns="0" bIns="0" rIns="0">
            <a:spAutoFit/>
          </a:bodyPr>
          <a:lstStyle/>
          <a:p>
            <a:pPr algn="l">
              <a:lnSpc>
                <a:spcPts val="2724"/>
              </a:lnSpc>
            </a:pPr>
            <a:r>
              <a:rPr lang="en-US" sz="2868" spc="-60" b="true">
                <a:solidFill>
                  <a:srgbClr val="FFFFFE"/>
                </a:solidFill>
                <a:latin typeface="Glacial Indifference Bold"/>
                <a:ea typeface="Glacial Indifference Bold"/>
                <a:cs typeface="Glacial Indifference Bold"/>
                <a:sym typeface="Glacial Indifference Bold"/>
              </a:rPr>
              <a:t>Dataset Description</a:t>
            </a:r>
          </a:p>
        </p:txBody>
      </p:sp>
      <p:sp>
        <p:nvSpPr>
          <p:cNvPr name="TextBox 7" id="7"/>
          <p:cNvSpPr txBox="true"/>
          <p:nvPr/>
        </p:nvSpPr>
        <p:spPr>
          <a:xfrm rot="0">
            <a:off x="12293580" y="1867751"/>
            <a:ext cx="5323617" cy="6180698"/>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was the foundational step. We worked with physiological data recorded during sleep, such as heart rate, respiratory rate, and body movements. The data was cleaned, normalized.</a:t>
            </a:r>
          </a:p>
          <a:p>
            <a:pPr algn="l">
              <a:lnSpc>
                <a:spcPts val="3493"/>
              </a:lnSpc>
            </a:pPr>
            <a:r>
              <a:rPr lang="en-US" sz="2495" spc="-52">
                <a:solidFill>
                  <a:srgbClr val="FFFFFE"/>
                </a:solidFill>
                <a:latin typeface="Glacial Indifference"/>
                <a:ea typeface="Glacial Indifference"/>
                <a:cs typeface="Glacial Indifference"/>
                <a:sym typeface="Glacial Indifference"/>
              </a:rPr>
              <a:t>Also Performed Standard Scaling On the Dataset.</a:t>
            </a:r>
          </a:p>
          <a:p>
            <a:pPr algn="l">
              <a:lnSpc>
                <a:spcPts val="3493"/>
              </a:lnSpc>
            </a:pPr>
          </a:p>
          <a:p>
            <a:pPr algn="l">
              <a:lnSpc>
                <a:spcPts val="3493"/>
              </a:lnSpc>
            </a:pPr>
            <a:r>
              <a:rPr lang="en-US" sz="2495" spc="-52">
                <a:solidFill>
                  <a:srgbClr val="FFFFFE"/>
                </a:solidFill>
                <a:latin typeface="Glacial Indifference"/>
                <a:ea typeface="Glacial Indifference"/>
                <a:cs typeface="Glacial Indifference"/>
                <a:sym typeface="Glacial Indifference"/>
              </a:rPr>
              <a:t>To understand the dataset better and uncover hidden patterns, we created visualizations using Matplotlib and Seaborn. These helped us gain insights into the relationships between features and their impact on stress results.</a:t>
            </a:r>
          </a:p>
        </p:txBody>
      </p:sp>
      <p:sp>
        <p:nvSpPr>
          <p:cNvPr name="TextBox 8" id="8"/>
          <p:cNvSpPr txBox="true"/>
          <p:nvPr/>
        </p:nvSpPr>
        <p:spPr>
          <a:xfrm rot="0">
            <a:off x="12293580" y="8603452"/>
            <a:ext cx="3323951" cy="368630"/>
          </a:xfrm>
          <a:prstGeom prst="rect">
            <a:avLst/>
          </a:prstGeom>
        </p:spPr>
        <p:txBody>
          <a:bodyPr anchor="t" rtlCol="false" tIns="0" lIns="0" bIns="0" rIns="0">
            <a:spAutoFit/>
          </a:bodyPr>
          <a:lstStyle/>
          <a:p>
            <a:pPr algn="l">
              <a:lnSpc>
                <a:spcPts val="2724"/>
              </a:lnSpc>
            </a:pPr>
            <a:r>
              <a:rPr lang="en-US" sz="2868" spc="-60" b="true">
                <a:solidFill>
                  <a:srgbClr val="FFFFFE"/>
                </a:solidFill>
                <a:latin typeface="Glacial Indifference Bold"/>
                <a:ea typeface="Glacial Indifference Bold"/>
                <a:cs typeface="Glacial Indifference Bold"/>
                <a:sym typeface="Glacial Indifference Bold"/>
              </a:rPr>
              <a:t>Dataset Source</a:t>
            </a:r>
          </a:p>
        </p:txBody>
      </p:sp>
      <p:sp>
        <p:nvSpPr>
          <p:cNvPr name="TextBox 9" id="9"/>
          <p:cNvSpPr txBox="true"/>
          <p:nvPr/>
        </p:nvSpPr>
        <p:spPr>
          <a:xfrm rot="0">
            <a:off x="12293580" y="8962429"/>
            <a:ext cx="5323617" cy="426844"/>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Kaggle: Sleep Stress Parameters</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259300" y="7101775"/>
            <a:ext cx="1322984" cy="1322984"/>
          </a:xfrm>
          <a:prstGeom prst="rect">
            <a:avLst/>
          </a:prstGeom>
        </p:spPr>
      </p:pic>
      <p:sp>
        <p:nvSpPr>
          <p:cNvPr name="Freeform 3" id="3"/>
          <p:cNvSpPr/>
          <p:nvPr/>
        </p:nvSpPr>
        <p:spPr>
          <a:xfrm flipH="false" flipV="false" rot="0">
            <a:off x="471487" y="1465518"/>
            <a:ext cx="4672741" cy="7039911"/>
          </a:xfrm>
          <a:custGeom>
            <a:avLst/>
            <a:gdLst/>
            <a:ahLst/>
            <a:cxnLst/>
            <a:rect r="r" b="b" t="t" l="l"/>
            <a:pathLst>
              <a:path h="7039911" w="4672741">
                <a:moveTo>
                  <a:pt x="0" y="0"/>
                </a:moveTo>
                <a:lnTo>
                  <a:pt x="4672740" y="0"/>
                </a:lnTo>
                <a:lnTo>
                  <a:pt x="4672740" y="7039911"/>
                </a:lnTo>
                <a:lnTo>
                  <a:pt x="0" y="7039911"/>
                </a:lnTo>
                <a:lnTo>
                  <a:pt x="0" y="0"/>
                </a:lnTo>
                <a:close/>
              </a:path>
            </a:pathLst>
          </a:custGeom>
          <a:blipFill>
            <a:blip r:embed="rId3"/>
            <a:stretch>
              <a:fillRect l="0" t="0" r="0" b="0"/>
            </a:stretch>
          </a:blipFill>
        </p:spPr>
      </p:sp>
      <p:sp>
        <p:nvSpPr>
          <p:cNvPr name="Freeform 4" id="4"/>
          <p:cNvSpPr/>
          <p:nvPr/>
        </p:nvSpPr>
        <p:spPr>
          <a:xfrm flipH="false" flipV="false" rot="0">
            <a:off x="5448718" y="1465518"/>
            <a:ext cx="5598875" cy="4686351"/>
          </a:xfrm>
          <a:custGeom>
            <a:avLst/>
            <a:gdLst/>
            <a:ahLst/>
            <a:cxnLst/>
            <a:rect r="r" b="b" t="t" l="l"/>
            <a:pathLst>
              <a:path h="4686351" w="5598875">
                <a:moveTo>
                  <a:pt x="0" y="0"/>
                </a:moveTo>
                <a:lnTo>
                  <a:pt x="5598875" y="0"/>
                </a:lnTo>
                <a:lnTo>
                  <a:pt x="5598875" y="4686351"/>
                </a:lnTo>
                <a:lnTo>
                  <a:pt x="0" y="4686351"/>
                </a:lnTo>
                <a:lnTo>
                  <a:pt x="0" y="0"/>
                </a:lnTo>
                <a:close/>
              </a:path>
            </a:pathLst>
          </a:custGeom>
          <a:blipFill>
            <a:blip r:embed="rId4"/>
            <a:stretch>
              <a:fillRect l="0" t="0" r="0" b="0"/>
            </a:stretch>
          </a:blipFill>
        </p:spPr>
      </p:sp>
      <p:sp>
        <p:nvSpPr>
          <p:cNvPr name="Freeform 5" id="5"/>
          <p:cNvSpPr/>
          <p:nvPr/>
        </p:nvSpPr>
        <p:spPr>
          <a:xfrm flipH="false" flipV="false" rot="0">
            <a:off x="11352084" y="1465518"/>
            <a:ext cx="6568708" cy="6297748"/>
          </a:xfrm>
          <a:custGeom>
            <a:avLst/>
            <a:gdLst/>
            <a:ahLst/>
            <a:cxnLst/>
            <a:rect r="r" b="b" t="t" l="l"/>
            <a:pathLst>
              <a:path h="6297748" w="6568708">
                <a:moveTo>
                  <a:pt x="0" y="0"/>
                </a:moveTo>
                <a:lnTo>
                  <a:pt x="6568708" y="0"/>
                </a:lnTo>
                <a:lnTo>
                  <a:pt x="6568708" y="6297749"/>
                </a:lnTo>
                <a:lnTo>
                  <a:pt x="0" y="6297749"/>
                </a:lnTo>
                <a:lnTo>
                  <a:pt x="0" y="0"/>
                </a:lnTo>
                <a:close/>
              </a:path>
            </a:pathLst>
          </a:custGeom>
          <a:blipFill>
            <a:blip r:embed="rId5"/>
            <a:stretch>
              <a:fillRect l="0" t="0" r="0" b="0"/>
            </a:stretch>
          </a:blipFill>
        </p:spPr>
      </p:sp>
      <p:sp>
        <p:nvSpPr>
          <p:cNvPr name="TextBox 6" id="6"/>
          <p:cNvSpPr txBox="true"/>
          <p:nvPr/>
        </p:nvSpPr>
        <p:spPr>
          <a:xfrm rot="0">
            <a:off x="471487" y="8760474"/>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Bar Chart</a:t>
            </a:r>
          </a:p>
        </p:txBody>
      </p:sp>
      <p:sp>
        <p:nvSpPr>
          <p:cNvPr name="TextBox 7" id="7"/>
          <p:cNvSpPr txBox="true"/>
          <p:nvPr/>
        </p:nvSpPr>
        <p:spPr>
          <a:xfrm rot="0">
            <a:off x="5448718" y="6354352"/>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Correlation Matrix : Heatmap</a:t>
            </a:r>
          </a:p>
        </p:txBody>
      </p:sp>
      <p:sp>
        <p:nvSpPr>
          <p:cNvPr name="TextBox 8" id="8"/>
          <p:cNvSpPr txBox="true"/>
          <p:nvPr/>
        </p:nvSpPr>
        <p:spPr>
          <a:xfrm rot="0">
            <a:off x="11352084" y="8030109"/>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Pairplot</a:t>
            </a:r>
          </a:p>
        </p:txBody>
      </p:sp>
      <p:sp>
        <p:nvSpPr>
          <p:cNvPr name="TextBox 9" id="9"/>
          <p:cNvSpPr txBox="true"/>
          <p:nvPr/>
        </p:nvSpPr>
        <p:spPr>
          <a:xfrm rot="0">
            <a:off x="7762355" y="9420757"/>
            <a:ext cx="1637400" cy="623561"/>
          </a:xfrm>
          <a:prstGeom prst="rect">
            <a:avLst/>
          </a:prstGeom>
        </p:spPr>
        <p:txBody>
          <a:bodyPr anchor="t" rtlCol="false" tIns="0" lIns="0" bIns="0" rIns="0">
            <a:spAutoFit/>
          </a:bodyPr>
          <a:lstStyle/>
          <a:p>
            <a:pPr algn="ctr">
              <a:lnSpc>
                <a:spcPts val="4884"/>
              </a:lnSpc>
            </a:pPr>
            <a:r>
              <a:rPr lang="en-US" sz="4284" b="true">
                <a:solidFill>
                  <a:srgbClr val="FFBD06"/>
                </a:solidFill>
                <a:latin typeface="Oswald Bold"/>
                <a:ea typeface="Oswald Bold"/>
                <a:cs typeface="Oswald Bold"/>
                <a:sym typeface="Oswald Bold"/>
              </a:rPr>
              <a:t>3/5</a:t>
            </a:r>
          </a:p>
        </p:txBody>
      </p:sp>
      <p:sp>
        <p:nvSpPr>
          <p:cNvPr name="TextBox 10" id="10"/>
          <p:cNvSpPr txBox="true"/>
          <p:nvPr/>
        </p:nvSpPr>
        <p:spPr>
          <a:xfrm rot="0">
            <a:off x="9084893" y="9459811"/>
            <a:ext cx="964502"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Plots</a:t>
            </a:r>
          </a:p>
        </p:txBody>
      </p:sp>
      <p:sp>
        <p:nvSpPr>
          <p:cNvPr name="TextBox 11" id="11"/>
          <p:cNvSpPr txBox="true"/>
          <p:nvPr/>
        </p:nvSpPr>
        <p:spPr>
          <a:xfrm rot="0">
            <a:off x="528289" y="523978"/>
            <a:ext cx="8008106"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Data Preprocessing &amp; Visualizations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577718" y="1492873"/>
            <a:ext cx="5276604" cy="5577005"/>
          </a:xfrm>
          <a:custGeom>
            <a:avLst/>
            <a:gdLst/>
            <a:ahLst/>
            <a:cxnLst/>
            <a:rect r="r" b="b" t="t" l="l"/>
            <a:pathLst>
              <a:path h="5577005" w="5276604">
                <a:moveTo>
                  <a:pt x="0" y="0"/>
                </a:moveTo>
                <a:lnTo>
                  <a:pt x="5276604" y="0"/>
                </a:lnTo>
                <a:lnTo>
                  <a:pt x="5276604" y="5577006"/>
                </a:lnTo>
                <a:lnTo>
                  <a:pt x="0" y="5577006"/>
                </a:lnTo>
                <a:lnTo>
                  <a:pt x="0" y="0"/>
                </a:lnTo>
                <a:close/>
              </a:path>
            </a:pathLst>
          </a:custGeom>
          <a:blipFill>
            <a:blip r:embed="rId2"/>
            <a:stretch>
              <a:fillRect l="0" t="0" r="0" b="0"/>
            </a:stretch>
          </a:blipFill>
        </p:spPr>
      </p:sp>
      <p:sp>
        <p:nvSpPr>
          <p:cNvPr name="Freeform 3" id="3"/>
          <p:cNvSpPr/>
          <p:nvPr/>
        </p:nvSpPr>
        <p:spPr>
          <a:xfrm flipH="false" flipV="false" rot="0">
            <a:off x="6344299" y="1487425"/>
            <a:ext cx="11301259" cy="6243946"/>
          </a:xfrm>
          <a:custGeom>
            <a:avLst/>
            <a:gdLst/>
            <a:ahLst/>
            <a:cxnLst/>
            <a:rect r="r" b="b" t="t" l="l"/>
            <a:pathLst>
              <a:path h="6243946" w="11301259">
                <a:moveTo>
                  <a:pt x="0" y="0"/>
                </a:moveTo>
                <a:lnTo>
                  <a:pt x="11301259" y="0"/>
                </a:lnTo>
                <a:lnTo>
                  <a:pt x="11301259" y="6243945"/>
                </a:lnTo>
                <a:lnTo>
                  <a:pt x="0" y="6243945"/>
                </a:lnTo>
                <a:lnTo>
                  <a:pt x="0" y="0"/>
                </a:lnTo>
                <a:close/>
              </a:path>
            </a:pathLst>
          </a:custGeom>
          <a:blipFill>
            <a:blip r:embed="rId3"/>
            <a:stretch>
              <a:fillRect l="0" t="0" r="0" b="0"/>
            </a:stretch>
          </a:blipFill>
        </p:spPr>
      </p:sp>
      <p:sp>
        <p:nvSpPr>
          <p:cNvPr name="TextBox 4" id="4"/>
          <p:cNvSpPr txBox="true"/>
          <p:nvPr/>
        </p:nvSpPr>
        <p:spPr>
          <a:xfrm rot="0">
            <a:off x="577718" y="7164007"/>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Pie Chart</a:t>
            </a:r>
          </a:p>
        </p:txBody>
      </p:sp>
      <p:sp>
        <p:nvSpPr>
          <p:cNvPr name="TextBox 5" id="5"/>
          <p:cNvSpPr txBox="true"/>
          <p:nvPr/>
        </p:nvSpPr>
        <p:spPr>
          <a:xfrm rot="0">
            <a:off x="6344299" y="7825499"/>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Boxplot</a:t>
            </a:r>
          </a:p>
        </p:txBody>
      </p:sp>
      <p:sp>
        <p:nvSpPr>
          <p:cNvPr name="TextBox 6" id="6"/>
          <p:cNvSpPr txBox="true"/>
          <p:nvPr/>
        </p:nvSpPr>
        <p:spPr>
          <a:xfrm rot="0">
            <a:off x="7762355" y="9420763"/>
            <a:ext cx="1637400" cy="623549"/>
          </a:xfrm>
          <a:prstGeom prst="rect">
            <a:avLst/>
          </a:prstGeom>
        </p:spPr>
        <p:txBody>
          <a:bodyPr anchor="t" rtlCol="false" tIns="0" lIns="0" bIns="0" rIns="0">
            <a:spAutoFit/>
          </a:bodyPr>
          <a:lstStyle/>
          <a:p>
            <a:pPr algn="ctr">
              <a:lnSpc>
                <a:spcPts val="4884"/>
              </a:lnSpc>
            </a:pPr>
            <a:r>
              <a:rPr lang="en-US" sz="4284" b="true">
                <a:solidFill>
                  <a:srgbClr val="FFBD06"/>
                </a:solidFill>
                <a:latin typeface="Oswald Bold"/>
                <a:ea typeface="Oswald Bold"/>
                <a:cs typeface="Oswald Bold"/>
                <a:sym typeface="Oswald Bold"/>
              </a:rPr>
              <a:t>5/5</a:t>
            </a:r>
          </a:p>
        </p:txBody>
      </p:sp>
      <p:sp>
        <p:nvSpPr>
          <p:cNvPr name="TextBox 7" id="7"/>
          <p:cNvSpPr txBox="true"/>
          <p:nvPr/>
        </p:nvSpPr>
        <p:spPr>
          <a:xfrm rot="0">
            <a:off x="9084893" y="9459811"/>
            <a:ext cx="964502"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Plots</a:t>
            </a:r>
          </a:p>
        </p:txBody>
      </p:sp>
      <p:sp>
        <p:nvSpPr>
          <p:cNvPr name="TextBox 8" id="8"/>
          <p:cNvSpPr txBox="true"/>
          <p:nvPr/>
        </p:nvSpPr>
        <p:spPr>
          <a:xfrm rot="0">
            <a:off x="528289" y="523978"/>
            <a:ext cx="8008106"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Data Preprocessing &amp; Visualizations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DAGXR7Os_fM</dc:identifier>
  <dcterms:modified xsi:type="dcterms:W3CDTF">2011-08-01T06:04:30Z</dcterms:modified>
  <cp:revision>1</cp:revision>
  <dc:title>Ankit Kumar - Presentation Stress Prediction Infosys Springboard</dc:title>
</cp:coreProperties>
</file>